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changesInfos/changesInfo1.xml" ContentType="application/vnd.ms-powerpoint.changesinfo+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4"/>
  </p:sldMasterIdLst>
  <p:notesMasterIdLst>
    <p:notesMasterId r:id="rId30"/>
  </p:notesMasterIdLst>
  <p:sldIdLst>
    <p:sldId id="257" r:id="rId5"/>
    <p:sldId id="259" r:id="rId6"/>
    <p:sldId id="279" r:id="rId7"/>
    <p:sldId id="281" r:id="rId8"/>
    <p:sldId id="260" r:id="rId9"/>
    <p:sldId id="282" r:id="rId10"/>
    <p:sldId id="283" r:id="rId11"/>
    <p:sldId id="261" r:id="rId12"/>
    <p:sldId id="284" r:id="rId13"/>
    <p:sldId id="262" r:id="rId14"/>
    <p:sldId id="285" r:id="rId15"/>
    <p:sldId id="263" r:id="rId16"/>
    <p:sldId id="286" r:id="rId17"/>
    <p:sldId id="287" r:id="rId18"/>
    <p:sldId id="264" r:id="rId19"/>
    <p:sldId id="288" r:id="rId20"/>
    <p:sldId id="265" r:id="rId21"/>
    <p:sldId id="289" r:id="rId22"/>
    <p:sldId id="290" r:id="rId23"/>
    <p:sldId id="291" r:id="rId24"/>
    <p:sldId id="266" r:id="rId25"/>
    <p:sldId id="292" r:id="rId26"/>
    <p:sldId id="275" r:id="rId27"/>
    <p:sldId id="294" r:id="rId28"/>
    <p:sldId id="278" r:id="rId29"/>
  </p:sldIdLst>
  <p:sldSz cx="9144000" cy="5143500" type="screen16x9"/>
  <p:notesSz cx="6797675" cy="9856788"/>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EEEE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9383B0E-2A94-49AE-8E7F-8E9F6BA91943}" v="101" dt="2023-10-27T08:00:27.739"/>
    <p1510:client id="{D0DE4979-0E39-4A2E-8DAB-23CAF8B8A346}" vWet="4" dt="2023-10-27T07:59:47.007"/>
  </p1510:revLst>
</p1510:revInfo>
</file>

<file path=ppt/tableStyles.xml><?xml version="1.0" encoding="utf-8"?>
<a:tblStyleLst xmlns:a="http://schemas.openxmlformats.org/drawingml/2006/main" def="{632A955B-8D5B-4D34-9CCF-ADAB01B015FF}">
  <a:tblStyle styleId="{632A955B-8D5B-4D34-9CCF-ADAB01B015FF}"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10" d="100"/>
          <a:sy n="110" d="100"/>
        </p:scale>
        <p:origin x="658" y="67"/>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viewProps" Target="viewProps.xml"/><Relationship Id="rId37"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ireia Recio Ortega" userId="4ab8f6c9-3a52-442d-b8a0-043ea7382f43" providerId="ADAL" clId="{99383B0E-2A94-49AE-8E7F-8E9F6BA91943}"/>
    <pc:docChg chg="modSld">
      <pc:chgData name="Mireia Recio Ortega" userId="4ab8f6c9-3a52-442d-b8a0-043ea7382f43" providerId="ADAL" clId="{99383B0E-2A94-49AE-8E7F-8E9F6BA91943}" dt="2023-10-27T08:00:27.739" v="104" actId="1076"/>
      <pc:docMkLst>
        <pc:docMk/>
      </pc:docMkLst>
      <pc:sldChg chg="modSp mod">
        <pc:chgData name="Mireia Recio Ortega" userId="4ab8f6c9-3a52-442d-b8a0-043ea7382f43" providerId="ADAL" clId="{99383B0E-2A94-49AE-8E7F-8E9F6BA91943}" dt="2023-10-27T08:00:27.739" v="104" actId="1076"/>
        <pc:sldMkLst>
          <pc:docMk/>
          <pc:sldMk cId="0" sldId="258"/>
        </pc:sldMkLst>
        <pc:spChg chg="mod">
          <ac:chgData name="Mireia Recio Ortega" userId="4ab8f6c9-3a52-442d-b8a0-043ea7382f43" providerId="ADAL" clId="{99383B0E-2A94-49AE-8E7F-8E9F6BA91943}" dt="2023-10-27T08:00:23.518" v="103" actId="1076"/>
          <ac:spMkLst>
            <pc:docMk/>
            <pc:sldMk cId="0" sldId="258"/>
            <ac:spMk id="72" creationId="{00000000-0000-0000-0000-000000000000}"/>
          </ac:spMkLst>
        </pc:spChg>
        <pc:spChg chg="mod">
          <ac:chgData name="Mireia Recio Ortega" userId="4ab8f6c9-3a52-442d-b8a0-043ea7382f43" providerId="ADAL" clId="{99383B0E-2A94-49AE-8E7F-8E9F6BA91943}" dt="2023-10-27T08:00:27.739" v="104" actId="1076"/>
          <ac:spMkLst>
            <pc:docMk/>
            <pc:sldMk cId="0" sldId="258"/>
            <ac:spMk id="73" creationId="{00000000-0000-0000-0000-000000000000}"/>
          </ac:spMkLst>
        </pc:spChg>
      </pc:sldChg>
      <pc:sldChg chg="modSp mod">
        <pc:chgData name="Mireia Recio Ortega" userId="4ab8f6c9-3a52-442d-b8a0-043ea7382f43" providerId="ADAL" clId="{99383B0E-2A94-49AE-8E7F-8E9F6BA91943}" dt="2023-10-26T07:53:47.649" v="3" actId="20577"/>
        <pc:sldMkLst>
          <pc:docMk/>
          <pc:sldMk cId="0" sldId="278"/>
        </pc:sldMkLst>
        <pc:spChg chg="mod">
          <ac:chgData name="Mireia Recio Ortega" userId="4ab8f6c9-3a52-442d-b8a0-043ea7382f43" providerId="ADAL" clId="{99383B0E-2A94-49AE-8E7F-8E9F6BA91943}" dt="2023-10-26T07:53:47.649" v="3" actId="20577"/>
          <ac:spMkLst>
            <pc:docMk/>
            <pc:sldMk cId="0" sldId="278"/>
            <ac:spMk id="321"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00" y="739775"/>
            <a:ext cx="6569075" cy="36957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79768" y="4681974"/>
            <a:ext cx="5438140" cy="4435555"/>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g25be2eac9ba_0_13:notes"/>
          <p:cNvSpPr>
            <a:spLocks noGrp="1" noRot="1" noChangeAspect="1"/>
          </p:cNvSpPr>
          <p:nvPr>
            <p:ph type="sldImg" idx="2"/>
          </p:nvPr>
        </p:nvSpPr>
        <p:spPr>
          <a:xfrm>
            <a:off x="114300" y="739775"/>
            <a:ext cx="6569075" cy="36957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g25be2eac9ba_0_13:notes"/>
          <p:cNvSpPr txBox="1">
            <a:spLocks noGrp="1"/>
          </p:cNvSpPr>
          <p:nvPr>
            <p:ph type="body" idx="1"/>
          </p:nvPr>
        </p:nvSpPr>
        <p:spPr>
          <a:xfrm>
            <a:off x="679768" y="4681974"/>
            <a:ext cx="5438140" cy="443555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
        <p:cNvGrpSpPr/>
        <p:nvPr/>
      </p:nvGrpSpPr>
      <p:grpSpPr>
        <a:xfrm>
          <a:off x="0" y="0"/>
          <a:ext cx="0" cy="0"/>
          <a:chOff x="0" y="0"/>
          <a:chExt cx="0" cy="0"/>
        </a:xfrm>
      </p:grpSpPr>
      <p:sp>
        <p:nvSpPr>
          <p:cNvPr id="75" name="Google Shape;75;g25be2eac9ba_0_22:notes"/>
          <p:cNvSpPr>
            <a:spLocks noGrp="1" noRot="1" noChangeAspect="1"/>
          </p:cNvSpPr>
          <p:nvPr>
            <p:ph type="sldImg" idx="2"/>
          </p:nvPr>
        </p:nvSpPr>
        <p:spPr>
          <a:xfrm>
            <a:off x="114300" y="739775"/>
            <a:ext cx="6569075" cy="36957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6" name="Google Shape;76;g25be2eac9ba_0_22:notes"/>
          <p:cNvSpPr txBox="1">
            <a:spLocks noGrp="1"/>
          </p:cNvSpPr>
          <p:nvPr>
            <p:ph type="body" idx="1"/>
          </p:nvPr>
        </p:nvSpPr>
        <p:spPr>
          <a:xfrm>
            <a:off x="679768" y="4681974"/>
            <a:ext cx="5438140" cy="443555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
        <p:cNvGrpSpPr/>
        <p:nvPr/>
      </p:nvGrpSpPr>
      <p:grpSpPr>
        <a:xfrm>
          <a:off x="0" y="0"/>
          <a:ext cx="0" cy="0"/>
          <a:chOff x="0" y="0"/>
          <a:chExt cx="0" cy="0"/>
        </a:xfrm>
      </p:grpSpPr>
      <p:sp>
        <p:nvSpPr>
          <p:cNvPr id="66" name="Google Shape;66;g25be2eac9ba_0_3:notes"/>
          <p:cNvSpPr>
            <a:spLocks noGrp="1" noRot="1" noChangeAspect="1"/>
          </p:cNvSpPr>
          <p:nvPr>
            <p:ph type="sldImg" idx="2"/>
          </p:nvPr>
        </p:nvSpPr>
        <p:spPr>
          <a:xfrm>
            <a:off x="114300" y="739775"/>
            <a:ext cx="6569075" cy="36957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7" name="Google Shape;67;g25be2eac9ba_0_3:notes"/>
          <p:cNvSpPr txBox="1">
            <a:spLocks noGrp="1"/>
          </p:cNvSpPr>
          <p:nvPr>
            <p:ph type="body" idx="1"/>
          </p:nvPr>
        </p:nvSpPr>
        <p:spPr>
          <a:xfrm>
            <a:off x="679768" y="4681974"/>
            <a:ext cx="5438140" cy="443555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7788440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
        <p:cNvGrpSpPr/>
        <p:nvPr/>
      </p:nvGrpSpPr>
      <p:grpSpPr>
        <a:xfrm>
          <a:off x="0" y="0"/>
          <a:ext cx="0" cy="0"/>
          <a:chOff x="0" y="0"/>
          <a:chExt cx="0" cy="0"/>
        </a:xfrm>
      </p:grpSpPr>
      <p:sp>
        <p:nvSpPr>
          <p:cNvPr id="75" name="Google Shape;75;g25be2eac9ba_0_22:notes"/>
          <p:cNvSpPr>
            <a:spLocks noGrp="1" noRot="1" noChangeAspect="1"/>
          </p:cNvSpPr>
          <p:nvPr>
            <p:ph type="sldImg" idx="2"/>
          </p:nvPr>
        </p:nvSpPr>
        <p:spPr>
          <a:xfrm>
            <a:off x="114300" y="739775"/>
            <a:ext cx="6569075" cy="36957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6" name="Google Shape;76;g25be2eac9ba_0_22:notes"/>
          <p:cNvSpPr txBox="1">
            <a:spLocks noGrp="1"/>
          </p:cNvSpPr>
          <p:nvPr>
            <p:ph type="body" idx="1"/>
          </p:nvPr>
        </p:nvSpPr>
        <p:spPr>
          <a:xfrm>
            <a:off x="679768" y="4681974"/>
            <a:ext cx="5438140" cy="443555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8307072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p:cNvGrpSpPr/>
        <p:nvPr/>
      </p:nvGrpSpPr>
      <p:grpSpPr>
        <a:xfrm>
          <a:off x="0" y="0"/>
          <a:ext cx="0" cy="0"/>
          <a:chOff x="0" y="0"/>
          <a:chExt cx="0" cy="0"/>
        </a:xfrm>
      </p:grpSpPr>
      <p:sp>
        <p:nvSpPr>
          <p:cNvPr id="84" name="Google Shape;84;g25be2eac9ba_0_30:notes"/>
          <p:cNvSpPr>
            <a:spLocks noGrp="1" noRot="1" noChangeAspect="1"/>
          </p:cNvSpPr>
          <p:nvPr>
            <p:ph type="sldImg" idx="2"/>
          </p:nvPr>
        </p:nvSpPr>
        <p:spPr>
          <a:xfrm>
            <a:off x="114300" y="739775"/>
            <a:ext cx="6569075" cy="36957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5" name="Google Shape;85;g25be2eac9ba_0_30:notes"/>
          <p:cNvSpPr txBox="1">
            <a:spLocks noGrp="1"/>
          </p:cNvSpPr>
          <p:nvPr>
            <p:ph type="body" idx="1"/>
          </p:nvPr>
        </p:nvSpPr>
        <p:spPr>
          <a:xfrm>
            <a:off x="679768" y="4681974"/>
            <a:ext cx="5438140" cy="443555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p:cNvGrpSpPr/>
        <p:nvPr/>
      </p:nvGrpSpPr>
      <p:grpSpPr>
        <a:xfrm>
          <a:off x="0" y="0"/>
          <a:ext cx="0" cy="0"/>
          <a:chOff x="0" y="0"/>
          <a:chExt cx="0" cy="0"/>
        </a:xfrm>
      </p:grpSpPr>
      <p:sp>
        <p:nvSpPr>
          <p:cNvPr id="84" name="Google Shape;84;g25be2eac9ba_0_30:notes"/>
          <p:cNvSpPr>
            <a:spLocks noGrp="1" noRot="1" noChangeAspect="1"/>
          </p:cNvSpPr>
          <p:nvPr>
            <p:ph type="sldImg" idx="2"/>
          </p:nvPr>
        </p:nvSpPr>
        <p:spPr>
          <a:xfrm>
            <a:off x="114300" y="739775"/>
            <a:ext cx="6569075" cy="36957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5" name="Google Shape;85;g25be2eac9ba_0_30:notes"/>
          <p:cNvSpPr txBox="1">
            <a:spLocks noGrp="1"/>
          </p:cNvSpPr>
          <p:nvPr>
            <p:ph type="body" idx="1"/>
          </p:nvPr>
        </p:nvSpPr>
        <p:spPr>
          <a:xfrm>
            <a:off x="679768" y="4681974"/>
            <a:ext cx="5438140" cy="443555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3993736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p:cNvGrpSpPr/>
        <p:nvPr/>
      </p:nvGrpSpPr>
      <p:grpSpPr>
        <a:xfrm>
          <a:off x="0" y="0"/>
          <a:ext cx="0" cy="0"/>
          <a:chOff x="0" y="0"/>
          <a:chExt cx="0" cy="0"/>
        </a:xfrm>
      </p:grpSpPr>
      <p:sp>
        <p:nvSpPr>
          <p:cNvPr id="84" name="Google Shape;84;g25be2eac9ba_0_30:notes"/>
          <p:cNvSpPr>
            <a:spLocks noGrp="1" noRot="1" noChangeAspect="1"/>
          </p:cNvSpPr>
          <p:nvPr>
            <p:ph type="sldImg" idx="2"/>
          </p:nvPr>
        </p:nvSpPr>
        <p:spPr>
          <a:xfrm>
            <a:off x="114300" y="739775"/>
            <a:ext cx="6569075" cy="36957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5" name="Google Shape;85;g25be2eac9ba_0_30:notes"/>
          <p:cNvSpPr txBox="1">
            <a:spLocks noGrp="1"/>
          </p:cNvSpPr>
          <p:nvPr>
            <p:ph type="body" idx="1"/>
          </p:nvPr>
        </p:nvSpPr>
        <p:spPr>
          <a:xfrm>
            <a:off x="679768" y="4681974"/>
            <a:ext cx="5438140" cy="443555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170694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g25be2eac9ba_0_44:notes"/>
          <p:cNvSpPr>
            <a:spLocks noGrp="1" noRot="1" noChangeAspect="1"/>
          </p:cNvSpPr>
          <p:nvPr>
            <p:ph type="sldImg" idx="2"/>
          </p:nvPr>
        </p:nvSpPr>
        <p:spPr>
          <a:xfrm>
            <a:off x="114300" y="739775"/>
            <a:ext cx="6569075" cy="36957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 name="Google Shape;94;g25be2eac9ba_0_44:notes"/>
          <p:cNvSpPr txBox="1">
            <a:spLocks noGrp="1"/>
          </p:cNvSpPr>
          <p:nvPr>
            <p:ph type="body" idx="1"/>
          </p:nvPr>
        </p:nvSpPr>
        <p:spPr>
          <a:xfrm>
            <a:off x="679768" y="4681974"/>
            <a:ext cx="5438140" cy="443555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g25be2eac9ba_0_44:notes"/>
          <p:cNvSpPr>
            <a:spLocks noGrp="1" noRot="1" noChangeAspect="1"/>
          </p:cNvSpPr>
          <p:nvPr>
            <p:ph type="sldImg" idx="2"/>
          </p:nvPr>
        </p:nvSpPr>
        <p:spPr>
          <a:xfrm>
            <a:off x="114300" y="739775"/>
            <a:ext cx="6569075" cy="36957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 name="Google Shape;94;g25be2eac9ba_0_44:notes"/>
          <p:cNvSpPr txBox="1">
            <a:spLocks noGrp="1"/>
          </p:cNvSpPr>
          <p:nvPr>
            <p:ph type="body" idx="1"/>
          </p:nvPr>
        </p:nvSpPr>
        <p:spPr>
          <a:xfrm>
            <a:off x="679768" y="4681974"/>
            <a:ext cx="5438140" cy="443555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8616484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g25be2eac9ba_0_53:notes"/>
          <p:cNvSpPr>
            <a:spLocks noGrp="1" noRot="1" noChangeAspect="1"/>
          </p:cNvSpPr>
          <p:nvPr>
            <p:ph type="sldImg" idx="2"/>
          </p:nvPr>
        </p:nvSpPr>
        <p:spPr>
          <a:xfrm>
            <a:off x="114300" y="739775"/>
            <a:ext cx="6569075" cy="36957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4" name="Google Shape;104;g25be2eac9ba_0_53:notes"/>
          <p:cNvSpPr txBox="1">
            <a:spLocks noGrp="1"/>
          </p:cNvSpPr>
          <p:nvPr>
            <p:ph type="body" idx="1"/>
          </p:nvPr>
        </p:nvSpPr>
        <p:spPr>
          <a:xfrm>
            <a:off x="679768" y="4681974"/>
            <a:ext cx="5438140" cy="443555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g25be2eac9ba_0_53:notes"/>
          <p:cNvSpPr>
            <a:spLocks noGrp="1" noRot="1" noChangeAspect="1"/>
          </p:cNvSpPr>
          <p:nvPr>
            <p:ph type="sldImg" idx="2"/>
          </p:nvPr>
        </p:nvSpPr>
        <p:spPr>
          <a:xfrm>
            <a:off x="114300" y="739775"/>
            <a:ext cx="6569075" cy="36957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4" name="Google Shape;104;g25be2eac9ba_0_53:notes"/>
          <p:cNvSpPr txBox="1">
            <a:spLocks noGrp="1"/>
          </p:cNvSpPr>
          <p:nvPr>
            <p:ph type="body" idx="1"/>
          </p:nvPr>
        </p:nvSpPr>
        <p:spPr>
          <a:xfrm>
            <a:off x="679768" y="4681974"/>
            <a:ext cx="5438140" cy="443555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42539848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g25be2eac9ba_0_62:notes"/>
          <p:cNvSpPr>
            <a:spLocks noGrp="1" noRot="1" noChangeAspect="1"/>
          </p:cNvSpPr>
          <p:nvPr>
            <p:ph type="sldImg" idx="2"/>
          </p:nvPr>
        </p:nvSpPr>
        <p:spPr>
          <a:xfrm>
            <a:off x="114300" y="739775"/>
            <a:ext cx="6569075" cy="36957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3" name="Google Shape;113;g25be2eac9ba_0_62:notes"/>
          <p:cNvSpPr txBox="1">
            <a:spLocks noGrp="1"/>
          </p:cNvSpPr>
          <p:nvPr>
            <p:ph type="body" idx="1"/>
          </p:nvPr>
        </p:nvSpPr>
        <p:spPr>
          <a:xfrm>
            <a:off x="679768" y="4681974"/>
            <a:ext cx="5438140" cy="443555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g25be2eac9ba_0_62:notes"/>
          <p:cNvSpPr>
            <a:spLocks noGrp="1" noRot="1" noChangeAspect="1"/>
          </p:cNvSpPr>
          <p:nvPr>
            <p:ph type="sldImg" idx="2"/>
          </p:nvPr>
        </p:nvSpPr>
        <p:spPr>
          <a:xfrm>
            <a:off x="114300" y="739775"/>
            <a:ext cx="6569075" cy="36957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3" name="Google Shape;113;g25be2eac9ba_0_62:notes"/>
          <p:cNvSpPr txBox="1">
            <a:spLocks noGrp="1"/>
          </p:cNvSpPr>
          <p:nvPr>
            <p:ph type="body" idx="1"/>
          </p:nvPr>
        </p:nvSpPr>
        <p:spPr>
          <a:xfrm>
            <a:off x="679768" y="4681974"/>
            <a:ext cx="5438140" cy="443555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2117792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g25be2eac9ba_0_62:notes"/>
          <p:cNvSpPr>
            <a:spLocks noGrp="1" noRot="1" noChangeAspect="1"/>
          </p:cNvSpPr>
          <p:nvPr>
            <p:ph type="sldImg" idx="2"/>
          </p:nvPr>
        </p:nvSpPr>
        <p:spPr>
          <a:xfrm>
            <a:off x="114300" y="739775"/>
            <a:ext cx="6569075" cy="36957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3" name="Google Shape;113;g25be2eac9ba_0_62:notes"/>
          <p:cNvSpPr txBox="1">
            <a:spLocks noGrp="1"/>
          </p:cNvSpPr>
          <p:nvPr>
            <p:ph type="body" idx="1"/>
          </p:nvPr>
        </p:nvSpPr>
        <p:spPr>
          <a:xfrm>
            <a:off x="679768" y="4681974"/>
            <a:ext cx="5438140" cy="443555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95239113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Google Shape;122;g25be2eac9ba_0_71:notes"/>
          <p:cNvSpPr>
            <a:spLocks noGrp="1" noRot="1" noChangeAspect="1"/>
          </p:cNvSpPr>
          <p:nvPr>
            <p:ph type="sldImg" idx="2"/>
          </p:nvPr>
        </p:nvSpPr>
        <p:spPr>
          <a:xfrm>
            <a:off x="114300" y="739775"/>
            <a:ext cx="6569075" cy="36957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3" name="Google Shape;123;g25be2eac9ba_0_71:notes"/>
          <p:cNvSpPr txBox="1">
            <a:spLocks noGrp="1"/>
          </p:cNvSpPr>
          <p:nvPr>
            <p:ph type="body" idx="1"/>
          </p:nvPr>
        </p:nvSpPr>
        <p:spPr>
          <a:xfrm>
            <a:off x="679768" y="4681974"/>
            <a:ext cx="5438140" cy="443555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g25be2eac9ba_0_53:notes"/>
          <p:cNvSpPr>
            <a:spLocks noGrp="1" noRot="1" noChangeAspect="1"/>
          </p:cNvSpPr>
          <p:nvPr>
            <p:ph type="sldImg" idx="2"/>
          </p:nvPr>
        </p:nvSpPr>
        <p:spPr>
          <a:xfrm>
            <a:off x="114300" y="739775"/>
            <a:ext cx="6569075" cy="36957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4" name="Google Shape;104;g25be2eac9ba_0_53:notes"/>
          <p:cNvSpPr txBox="1">
            <a:spLocks noGrp="1"/>
          </p:cNvSpPr>
          <p:nvPr>
            <p:ph type="body" idx="1"/>
          </p:nvPr>
        </p:nvSpPr>
        <p:spPr>
          <a:xfrm>
            <a:off x="679768" y="4681974"/>
            <a:ext cx="5438140" cy="443555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94800926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g25be2eac9ba_0_80:notes"/>
          <p:cNvSpPr>
            <a:spLocks noGrp="1" noRot="1" noChangeAspect="1"/>
          </p:cNvSpPr>
          <p:nvPr>
            <p:ph type="sldImg" idx="2"/>
          </p:nvPr>
        </p:nvSpPr>
        <p:spPr>
          <a:xfrm>
            <a:off x="114300" y="739775"/>
            <a:ext cx="6569075" cy="36957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3" name="Google Shape;133;g25be2eac9ba_0_80:notes"/>
          <p:cNvSpPr txBox="1">
            <a:spLocks noGrp="1"/>
          </p:cNvSpPr>
          <p:nvPr>
            <p:ph type="body" idx="1"/>
          </p:nvPr>
        </p:nvSpPr>
        <p:spPr>
          <a:xfrm>
            <a:off x="679768" y="4681974"/>
            <a:ext cx="5438140" cy="443555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g25be2eac9ba_0_80:notes"/>
          <p:cNvSpPr>
            <a:spLocks noGrp="1" noRot="1" noChangeAspect="1"/>
          </p:cNvSpPr>
          <p:nvPr>
            <p:ph type="sldImg" idx="2"/>
          </p:nvPr>
        </p:nvSpPr>
        <p:spPr>
          <a:xfrm>
            <a:off x="114300" y="739775"/>
            <a:ext cx="6569075" cy="36957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3" name="Google Shape;133;g25be2eac9ba_0_80:notes"/>
          <p:cNvSpPr txBox="1">
            <a:spLocks noGrp="1"/>
          </p:cNvSpPr>
          <p:nvPr>
            <p:ph type="body" idx="1"/>
          </p:nvPr>
        </p:nvSpPr>
        <p:spPr>
          <a:xfrm>
            <a:off x="679768" y="4681974"/>
            <a:ext cx="5438140" cy="443555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97183540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g25be2eac9ba_0_80:notes"/>
          <p:cNvSpPr>
            <a:spLocks noGrp="1" noRot="1" noChangeAspect="1"/>
          </p:cNvSpPr>
          <p:nvPr>
            <p:ph type="sldImg" idx="2"/>
          </p:nvPr>
        </p:nvSpPr>
        <p:spPr>
          <a:xfrm>
            <a:off x="114300" y="739775"/>
            <a:ext cx="6569075" cy="36957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3" name="Google Shape;133;g25be2eac9ba_0_80:notes"/>
          <p:cNvSpPr txBox="1">
            <a:spLocks noGrp="1"/>
          </p:cNvSpPr>
          <p:nvPr>
            <p:ph type="body" idx="1"/>
          </p:nvPr>
        </p:nvSpPr>
        <p:spPr>
          <a:xfrm>
            <a:off x="679768" y="4681974"/>
            <a:ext cx="5438140" cy="443555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96913179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g25be2eac9ba_0_80:notes"/>
          <p:cNvSpPr>
            <a:spLocks noGrp="1" noRot="1" noChangeAspect="1"/>
          </p:cNvSpPr>
          <p:nvPr>
            <p:ph type="sldImg" idx="2"/>
          </p:nvPr>
        </p:nvSpPr>
        <p:spPr>
          <a:xfrm>
            <a:off x="114300" y="739775"/>
            <a:ext cx="6569075" cy="36957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3" name="Google Shape;133;g25be2eac9ba_0_80:notes"/>
          <p:cNvSpPr txBox="1">
            <a:spLocks noGrp="1"/>
          </p:cNvSpPr>
          <p:nvPr>
            <p:ph type="body" idx="1"/>
          </p:nvPr>
        </p:nvSpPr>
        <p:spPr>
          <a:xfrm>
            <a:off x="679768" y="4681974"/>
            <a:ext cx="5438140" cy="443555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8066746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g25be2eac9ba_1_0:notes"/>
          <p:cNvSpPr>
            <a:spLocks noGrp="1" noRot="1" noChangeAspect="1"/>
          </p:cNvSpPr>
          <p:nvPr>
            <p:ph type="sldImg" idx="2"/>
          </p:nvPr>
        </p:nvSpPr>
        <p:spPr>
          <a:xfrm>
            <a:off x="114300" y="739775"/>
            <a:ext cx="6569075" cy="36957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3" name="Google Shape;143;g25be2eac9ba_1_0:notes"/>
          <p:cNvSpPr txBox="1">
            <a:spLocks noGrp="1"/>
          </p:cNvSpPr>
          <p:nvPr>
            <p:ph type="body" idx="1"/>
          </p:nvPr>
        </p:nvSpPr>
        <p:spPr>
          <a:xfrm>
            <a:off x="679768" y="4681974"/>
            <a:ext cx="5438140" cy="443555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g25be2eac9ba_1_0:notes"/>
          <p:cNvSpPr>
            <a:spLocks noGrp="1" noRot="1" noChangeAspect="1"/>
          </p:cNvSpPr>
          <p:nvPr>
            <p:ph type="sldImg" idx="2"/>
          </p:nvPr>
        </p:nvSpPr>
        <p:spPr>
          <a:xfrm>
            <a:off x="114300" y="739775"/>
            <a:ext cx="6569075" cy="36957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3" name="Google Shape;143;g25be2eac9ba_1_0:notes"/>
          <p:cNvSpPr txBox="1">
            <a:spLocks noGrp="1"/>
          </p:cNvSpPr>
          <p:nvPr>
            <p:ph type="body" idx="1"/>
          </p:nvPr>
        </p:nvSpPr>
        <p:spPr>
          <a:xfrm>
            <a:off x="679768" y="4681974"/>
            <a:ext cx="5438140" cy="443555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99845485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Google Shape;234;g25be2eac9ba_0_170:notes"/>
          <p:cNvSpPr>
            <a:spLocks noGrp="1" noRot="1" noChangeAspect="1"/>
          </p:cNvSpPr>
          <p:nvPr>
            <p:ph type="sldImg" idx="2"/>
          </p:nvPr>
        </p:nvSpPr>
        <p:spPr>
          <a:xfrm>
            <a:off x="114300" y="739775"/>
            <a:ext cx="6569075" cy="36957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5" name="Google Shape;235;g25be2eac9ba_0_170:notes"/>
          <p:cNvSpPr txBox="1">
            <a:spLocks noGrp="1"/>
          </p:cNvSpPr>
          <p:nvPr>
            <p:ph type="body" idx="1"/>
          </p:nvPr>
        </p:nvSpPr>
        <p:spPr>
          <a:xfrm>
            <a:off x="679768" y="4681974"/>
            <a:ext cx="5438140" cy="443555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Google Shape;234;g25be2eac9ba_0_170:notes"/>
          <p:cNvSpPr>
            <a:spLocks noGrp="1" noRot="1" noChangeAspect="1"/>
          </p:cNvSpPr>
          <p:nvPr>
            <p:ph type="sldImg" idx="2"/>
          </p:nvPr>
        </p:nvSpPr>
        <p:spPr>
          <a:xfrm>
            <a:off x="114300" y="739775"/>
            <a:ext cx="6569075" cy="36957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5" name="Google Shape;235;g25be2eac9ba_0_170:notes"/>
          <p:cNvSpPr txBox="1">
            <a:spLocks noGrp="1"/>
          </p:cNvSpPr>
          <p:nvPr>
            <p:ph type="body" idx="1"/>
          </p:nvPr>
        </p:nvSpPr>
        <p:spPr>
          <a:xfrm>
            <a:off x="679768" y="4681974"/>
            <a:ext cx="5438140" cy="443555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82970582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4"/>
        <p:cNvGrpSpPr/>
        <p:nvPr/>
      </p:nvGrpSpPr>
      <p:grpSpPr>
        <a:xfrm>
          <a:off x="0" y="0"/>
          <a:ext cx="0" cy="0"/>
          <a:chOff x="0" y="0"/>
          <a:chExt cx="0" cy="0"/>
        </a:xfrm>
      </p:grpSpPr>
      <p:sp>
        <p:nvSpPr>
          <p:cNvPr id="315" name="Google Shape;315;g25be2eac9ba_0_263:notes"/>
          <p:cNvSpPr>
            <a:spLocks noGrp="1" noRot="1" noChangeAspect="1"/>
          </p:cNvSpPr>
          <p:nvPr>
            <p:ph type="sldImg" idx="2"/>
          </p:nvPr>
        </p:nvSpPr>
        <p:spPr>
          <a:xfrm>
            <a:off x="114300" y="739775"/>
            <a:ext cx="6569075" cy="36957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6" name="Google Shape;316;g25be2eac9ba_0_263:notes"/>
          <p:cNvSpPr txBox="1">
            <a:spLocks noGrp="1"/>
          </p:cNvSpPr>
          <p:nvPr>
            <p:ph type="body" idx="1"/>
          </p:nvPr>
        </p:nvSpPr>
        <p:spPr>
          <a:xfrm>
            <a:off x="679768" y="4681974"/>
            <a:ext cx="5438140" cy="443555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
              <a:t>‹Nº›</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
              <a:t>‹Nº›</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
              <a:t>‹Nº›</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
              <a:t>‹Nº›</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
              <a:t>‹Nº›</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
              <a:t>‹Nº›</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
              <a:t>‹Nº›</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
              <a:t>‹Nº›</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
              <a:t>‹Nº›</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
              <a:t>‹Nº›</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s"/>
              <a:t>‹Nº›</a:t>
            </a:fld>
            <a:endParaRPr/>
          </a:p>
        </p:txBody>
      </p:sp>
    </p:spTree>
  </p:cSld>
  <p:clrMap bg1="lt1" tx1="dk1" bg2="dk2" tx2="lt2" accent1="accent1" accent2="accent2" accent3="accent3" accent4="accent4" accent5="accent5" accent6="accent6" hlink="hlink" folHlink="folHlink"/>
  <p:sldLayoutIdLst>
    <p:sldLayoutId id="2147483648"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image" Target="../media/image12.png"/></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1.xml"/><Relationship Id="rId5" Type="http://schemas.openxmlformats.org/officeDocument/2006/relationships/image" Target="../media/image13.png"/><Relationship Id="rId4" Type="http://schemas.openxmlformats.org/officeDocument/2006/relationships/image" Target="../media/image12.png"/></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4.xml"/><Relationship Id="rId1" Type="http://schemas.openxmlformats.org/officeDocument/2006/relationships/slideLayout" Target="../slideLayouts/slideLayout1.xml"/><Relationship Id="rId5" Type="http://schemas.openxmlformats.org/officeDocument/2006/relationships/image" Target="../media/image13.png"/><Relationship Id="rId4" Type="http://schemas.openxmlformats.org/officeDocument/2006/relationships/image" Target="../media/image12.png"/></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14.png"/><Relationship Id="rId4" Type="http://schemas.openxmlformats.org/officeDocument/2006/relationships/image" Target="../media/image12.png"/></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7.xml"/><Relationship Id="rId1" Type="http://schemas.openxmlformats.org/officeDocument/2006/relationships/slideLayout" Target="../slideLayouts/slideLayout1.xml"/><Relationship Id="rId5" Type="http://schemas.openxmlformats.org/officeDocument/2006/relationships/image" Target="../media/image12.png"/><Relationship Id="rId4" Type="http://schemas.openxmlformats.org/officeDocument/2006/relationships/image" Target="../media/image15.png"/></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0.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1.xml"/><Relationship Id="rId1" Type="http://schemas.openxmlformats.org/officeDocument/2006/relationships/slideLayout" Target="../slideLayouts/slideLayout1.xml"/><Relationship Id="rId4" Type="http://schemas.openxmlformats.org/officeDocument/2006/relationships/image" Target="../media/image18.png"/></Relationships>
</file>

<file path=ppt/slides/_rels/slide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2.xml"/><Relationship Id="rId1" Type="http://schemas.openxmlformats.org/officeDocument/2006/relationships/slideLayout" Target="../slideLayouts/slideLayout1.xml"/><Relationship Id="rId5" Type="http://schemas.openxmlformats.org/officeDocument/2006/relationships/image" Target="../media/image18.png"/><Relationship Id="rId4" Type="http://schemas.openxmlformats.org/officeDocument/2006/relationships/image" Target="../media/image19.png"/></Relationships>
</file>

<file path=ppt/slides/_rels/slide2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3.xml"/><Relationship Id="rId1" Type="http://schemas.openxmlformats.org/officeDocument/2006/relationships/slideLayout" Target="../slideLayouts/slideLayout1.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5.png"/></Relationships>
</file>

<file path=ppt/slides/_rels/slide24.xml.rels><?xml version="1.0" encoding="UTF-8" standalone="yes"?>
<Relationships xmlns="http://schemas.openxmlformats.org/package/2006/relationships"><Relationship Id="rId8" Type="http://schemas.openxmlformats.org/officeDocument/2006/relationships/hyperlink" Target="https://laboralexinsight.com/index.php/2024/03/15/el-nuevo-procedimiento-senuelo-articulo-86-bis-lrjs-introducido-por-el-rdl-6-2023/" TargetMode="External"/><Relationship Id="rId3" Type="http://schemas.openxmlformats.org/officeDocument/2006/relationships/image" Target="../media/image20.png"/><Relationship Id="rId7" Type="http://schemas.openxmlformats.org/officeDocument/2006/relationships/image" Target="../media/image24.png"/><Relationship Id="rId12" Type="http://schemas.openxmlformats.org/officeDocument/2006/relationships/hyperlink" Target="https://www.jlmunoz.com/" TargetMode="External"/><Relationship Id="rId2" Type="http://schemas.openxmlformats.org/officeDocument/2006/relationships/notesSlide" Target="../notesSlides/notesSlide24.xml"/><Relationship Id="rId1" Type="http://schemas.openxmlformats.org/officeDocument/2006/relationships/slideLayout" Target="../slideLayouts/slideLayout1.xml"/><Relationship Id="rId6" Type="http://schemas.openxmlformats.org/officeDocument/2006/relationships/hyperlink" Target="https://laboralexinsight.com/index.php/2024/03/07/el-rdl-6-2023-permite-la-acumulacion-de-pleitos-de-despido-entre-si-retorno-de-una-herramienta-de-utilidad-en-los-pleitos-de-subrogacion/" TargetMode="External"/><Relationship Id="rId11" Type="http://schemas.openxmlformats.org/officeDocument/2006/relationships/image" Target="../media/image26.png"/><Relationship Id="rId5" Type="http://schemas.openxmlformats.org/officeDocument/2006/relationships/image" Target="../media/image23.png"/><Relationship Id="rId10" Type="http://schemas.openxmlformats.org/officeDocument/2006/relationships/hyperlink" Target="https://laboralexinsight.com/index.php/2024/04/11/la-tramitacion-preferente-de-las-bajas-por-despido-nuevo-103-4-lrjs-una-nueva-carta-en-la-baraja-para-que-los-trabajadores-tramiten-con-preferencia-la-baja-por-despido/" TargetMode="External"/><Relationship Id="rId4" Type="http://schemas.openxmlformats.org/officeDocument/2006/relationships/image" Target="../media/image5.png"/><Relationship Id="rId9" Type="http://schemas.openxmlformats.org/officeDocument/2006/relationships/image" Target="../media/image25.png"/></Relationships>
</file>

<file path=ppt/slides/_rels/slide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5.xml"/><Relationship Id="rId1" Type="http://schemas.openxmlformats.org/officeDocument/2006/relationships/slideLayout" Target="../slideLayouts/slideLayout1.xml"/><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C31230"/>
        </a:solidFill>
        <a:effectLst/>
      </p:bgPr>
    </p:bg>
    <p:spTree>
      <p:nvGrpSpPr>
        <p:cNvPr id="1" name="Shape 59"/>
        <p:cNvGrpSpPr/>
        <p:nvPr/>
      </p:nvGrpSpPr>
      <p:grpSpPr>
        <a:xfrm>
          <a:off x="0" y="0"/>
          <a:ext cx="0" cy="0"/>
          <a:chOff x="0" y="0"/>
          <a:chExt cx="0" cy="0"/>
        </a:xfrm>
      </p:grpSpPr>
      <p:pic>
        <p:nvPicPr>
          <p:cNvPr id="61" name="Google Shape;61;p14"/>
          <p:cNvPicPr preferRelativeResize="0"/>
          <p:nvPr/>
        </p:nvPicPr>
        <p:blipFill>
          <a:blip r:embed="rId3">
            <a:alphaModFix/>
          </a:blip>
          <a:stretch>
            <a:fillRect/>
          </a:stretch>
        </p:blipFill>
        <p:spPr>
          <a:xfrm>
            <a:off x="888175" y="2128900"/>
            <a:ext cx="2349650" cy="885700"/>
          </a:xfrm>
          <a:prstGeom prst="rect">
            <a:avLst/>
          </a:prstGeom>
          <a:noFill/>
          <a:ln>
            <a:noFill/>
          </a:ln>
        </p:spPr>
      </p:pic>
      <p:cxnSp>
        <p:nvCxnSpPr>
          <p:cNvPr id="62" name="Google Shape;62;p14"/>
          <p:cNvCxnSpPr/>
          <p:nvPr/>
        </p:nvCxnSpPr>
        <p:spPr>
          <a:xfrm>
            <a:off x="4572000" y="1502850"/>
            <a:ext cx="0" cy="2137800"/>
          </a:xfrm>
          <a:prstGeom prst="straightConnector1">
            <a:avLst/>
          </a:prstGeom>
          <a:noFill/>
          <a:ln w="9525" cap="flat" cmpd="sng">
            <a:solidFill>
              <a:schemeClr val="lt1"/>
            </a:solidFill>
            <a:prstDash val="solid"/>
            <a:round/>
            <a:headEnd type="none" w="med" len="med"/>
            <a:tailEnd type="none" w="med" len="med"/>
          </a:ln>
        </p:spPr>
      </p:cxnSp>
      <p:pic>
        <p:nvPicPr>
          <p:cNvPr id="2" name="Imagen 1"/>
          <p:cNvPicPr>
            <a:picLocks noChangeAspect="1"/>
          </p:cNvPicPr>
          <p:nvPr/>
        </p:nvPicPr>
        <p:blipFill>
          <a:blip r:embed="rId4"/>
          <a:stretch>
            <a:fillRect/>
          </a:stretch>
        </p:blipFill>
        <p:spPr>
          <a:xfrm>
            <a:off x="5167746" y="95962"/>
            <a:ext cx="3757968" cy="4951576"/>
          </a:xfrm>
          <a:prstGeom prst="rect">
            <a:avLst/>
          </a:prstGeom>
        </p:spPr>
      </p:pic>
      <p:sp>
        <p:nvSpPr>
          <p:cNvPr id="5" name="Google Shape;72;p15"/>
          <p:cNvSpPr txBox="1"/>
          <p:nvPr/>
        </p:nvSpPr>
        <p:spPr>
          <a:xfrm>
            <a:off x="318354" y="3523710"/>
            <a:ext cx="4378346" cy="1431131"/>
          </a:xfrm>
          <a:prstGeom prst="rect">
            <a:avLst/>
          </a:prstGeom>
          <a:noFill/>
          <a:ln>
            <a:noFill/>
          </a:ln>
        </p:spPr>
        <p:txBody>
          <a:bodyPr spcFirstLastPara="1" wrap="square" lIns="91425" tIns="91425" rIns="91425" bIns="91425" anchor="t" anchorCtr="0">
            <a:spAutoFit/>
          </a:bodyPr>
          <a:lstStyle/>
          <a:p>
            <a:pPr lvl="0"/>
            <a:r>
              <a:rPr lang="es-ES" sz="1600" b="1" dirty="0">
                <a:solidFill>
                  <a:schemeClr val="bg1"/>
                </a:solidFill>
              </a:rPr>
              <a:t>Análisis jurídico-laboral de la sucesión de empresa en industrias </a:t>
            </a:r>
            <a:r>
              <a:rPr lang="es-ES" sz="1600" b="1" dirty="0" smtClean="0">
                <a:solidFill>
                  <a:schemeClr val="bg1"/>
                </a:solidFill>
              </a:rPr>
              <a:t>desmaterializadas</a:t>
            </a:r>
          </a:p>
          <a:p>
            <a:pPr lvl="0"/>
            <a:endParaRPr lang="es-ES" sz="1600" b="1" dirty="0" smtClean="0">
              <a:solidFill>
                <a:schemeClr val="bg1"/>
              </a:solidFill>
            </a:endParaRPr>
          </a:p>
          <a:p>
            <a:pPr lvl="0"/>
            <a:r>
              <a:rPr lang="es-ES" sz="1100" b="1" dirty="0" smtClean="0">
                <a:solidFill>
                  <a:schemeClr val="bg1"/>
                </a:solidFill>
              </a:rPr>
              <a:t>David Martínez Saldaña</a:t>
            </a:r>
          </a:p>
          <a:p>
            <a:pPr lvl="0"/>
            <a:endParaRPr lang="es-ES" sz="1100" b="1" dirty="0" smtClean="0">
              <a:solidFill>
                <a:schemeClr val="bg1"/>
              </a:solidFill>
            </a:endParaRPr>
          </a:p>
          <a:p>
            <a:pPr lvl="0"/>
            <a:r>
              <a:rPr lang="es-ES" sz="1100" b="1" dirty="0" smtClean="0">
                <a:solidFill>
                  <a:schemeClr val="bg1"/>
                </a:solidFill>
              </a:rPr>
              <a:t>29 de abril de 2024</a:t>
            </a:r>
            <a:endParaRPr sz="1100" b="1" dirty="0">
              <a:solidFill>
                <a:schemeClr val="bg1"/>
              </a:solidFill>
            </a:endParaRPr>
          </a:p>
        </p:txBody>
      </p:sp>
      <p:pic>
        <p:nvPicPr>
          <p:cNvPr id="4" name="Imagen 3"/>
          <p:cNvPicPr>
            <a:picLocks noChangeAspect="1"/>
          </p:cNvPicPr>
          <p:nvPr/>
        </p:nvPicPr>
        <p:blipFill>
          <a:blip r:embed="rId5"/>
          <a:stretch>
            <a:fillRect/>
          </a:stretch>
        </p:blipFill>
        <p:spPr>
          <a:xfrm>
            <a:off x="2668142" y="4239275"/>
            <a:ext cx="1801976" cy="670208"/>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434343"/>
        </a:solidFill>
        <a:effectLst/>
      </p:bgPr>
    </p:bg>
    <p:spTree>
      <p:nvGrpSpPr>
        <p:cNvPr id="1" name="Shape 77"/>
        <p:cNvGrpSpPr/>
        <p:nvPr/>
      </p:nvGrpSpPr>
      <p:grpSpPr>
        <a:xfrm>
          <a:off x="0" y="0"/>
          <a:ext cx="0" cy="0"/>
          <a:chOff x="0" y="0"/>
          <a:chExt cx="0" cy="0"/>
        </a:xfrm>
      </p:grpSpPr>
      <p:sp>
        <p:nvSpPr>
          <p:cNvPr id="78" name="Google Shape;78;p16"/>
          <p:cNvSpPr/>
          <p:nvPr/>
        </p:nvSpPr>
        <p:spPr>
          <a:xfrm>
            <a:off x="-112675" y="-37050"/>
            <a:ext cx="4777500" cy="5248200"/>
          </a:xfrm>
          <a:prstGeom prst="rect">
            <a:avLst/>
          </a:prstGeom>
          <a:solidFill>
            <a:srgbClr val="C312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79" name="Google Shape;79;p16"/>
          <p:cNvPicPr preferRelativeResize="0"/>
          <p:nvPr/>
        </p:nvPicPr>
        <p:blipFill>
          <a:blip r:embed="rId3">
            <a:alphaModFix/>
          </a:blip>
          <a:stretch>
            <a:fillRect/>
          </a:stretch>
        </p:blipFill>
        <p:spPr>
          <a:xfrm>
            <a:off x="138729" y="617404"/>
            <a:ext cx="4526100" cy="4526100"/>
          </a:xfrm>
          <a:prstGeom prst="rect">
            <a:avLst/>
          </a:prstGeom>
          <a:noFill/>
          <a:ln>
            <a:noFill/>
          </a:ln>
        </p:spPr>
      </p:pic>
      <p:pic>
        <p:nvPicPr>
          <p:cNvPr id="80" name="Google Shape;80;p16"/>
          <p:cNvPicPr preferRelativeResize="0"/>
          <p:nvPr/>
        </p:nvPicPr>
        <p:blipFill>
          <a:blip r:embed="rId4">
            <a:alphaModFix/>
          </a:blip>
          <a:stretch>
            <a:fillRect/>
          </a:stretch>
        </p:blipFill>
        <p:spPr>
          <a:xfrm>
            <a:off x="1043750" y="2128900"/>
            <a:ext cx="2349650" cy="885700"/>
          </a:xfrm>
          <a:prstGeom prst="rect">
            <a:avLst/>
          </a:prstGeom>
          <a:noFill/>
          <a:ln>
            <a:noFill/>
          </a:ln>
        </p:spPr>
      </p:pic>
      <p:sp>
        <p:nvSpPr>
          <p:cNvPr id="81" name="Google Shape;81;p16"/>
          <p:cNvSpPr txBox="1"/>
          <p:nvPr/>
        </p:nvSpPr>
        <p:spPr>
          <a:xfrm>
            <a:off x="5224520" y="1516706"/>
            <a:ext cx="3614680" cy="1661963"/>
          </a:xfrm>
          <a:prstGeom prst="rect">
            <a:avLst/>
          </a:prstGeom>
          <a:noFill/>
          <a:ln>
            <a:noFill/>
          </a:ln>
        </p:spPr>
        <p:txBody>
          <a:bodyPr spcFirstLastPara="1" wrap="square" lIns="91425" tIns="91425" rIns="91425" bIns="91425" anchor="t" anchorCtr="0">
            <a:spAutoFit/>
          </a:bodyPr>
          <a:lstStyle/>
          <a:p>
            <a:pPr lvl="0"/>
            <a:r>
              <a:rPr lang="es-ES" sz="3200" b="1" dirty="0">
                <a:solidFill>
                  <a:schemeClr val="lt1"/>
                </a:solidFill>
              </a:rPr>
              <a:t>¿Por qué la sucesión de empresa?</a:t>
            </a:r>
            <a:endParaRPr sz="3200" b="1" dirty="0">
              <a:solidFill>
                <a:schemeClr val="lt1"/>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8"/>
        <p:cNvGrpSpPr/>
        <p:nvPr/>
      </p:nvGrpSpPr>
      <p:grpSpPr>
        <a:xfrm>
          <a:off x="0" y="0"/>
          <a:ext cx="0" cy="0"/>
          <a:chOff x="0" y="0"/>
          <a:chExt cx="0" cy="0"/>
        </a:xfrm>
      </p:grpSpPr>
      <p:sp>
        <p:nvSpPr>
          <p:cNvPr id="69" name="Google Shape;69;p15"/>
          <p:cNvSpPr/>
          <p:nvPr/>
        </p:nvSpPr>
        <p:spPr>
          <a:xfrm>
            <a:off x="-112675" y="-37050"/>
            <a:ext cx="4777500" cy="5248200"/>
          </a:xfrm>
          <a:prstGeom prst="rect">
            <a:avLst/>
          </a:prstGeom>
          <a:solidFill>
            <a:srgbClr val="C312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70" name="Google Shape;70;p15"/>
          <p:cNvPicPr preferRelativeResize="0"/>
          <p:nvPr/>
        </p:nvPicPr>
        <p:blipFill>
          <a:blip r:embed="rId3">
            <a:alphaModFix/>
          </a:blip>
          <a:stretch>
            <a:fillRect/>
          </a:stretch>
        </p:blipFill>
        <p:spPr>
          <a:xfrm>
            <a:off x="138729" y="617404"/>
            <a:ext cx="4526100" cy="4526100"/>
          </a:xfrm>
          <a:prstGeom prst="rect">
            <a:avLst/>
          </a:prstGeom>
          <a:noFill/>
          <a:ln>
            <a:noFill/>
          </a:ln>
        </p:spPr>
      </p:pic>
      <p:pic>
        <p:nvPicPr>
          <p:cNvPr id="71" name="Google Shape;71;p15"/>
          <p:cNvPicPr preferRelativeResize="0"/>
          <p:nvPr/>
        </p:nvPicPr>
        <p:blipFill>
          <a:blip r:embed="rId4">
            <a:alphaModFix/>
          </a:blip>
          <a:stretch>
            <a:fillRect/>
          </a:stretch>
        </p:blipFill>
        <p:spPr>
          <a:xfrm>
            <a:off x="1043750" y="2128900"/>
            <a:ext cx="2349650" cy="885700"/>
          </a:xfrm>
          <a:prstGeom prst="rect">
            <a:avLst/>
          </a:prstGeom>
          <a:noFill/>
          <a:ln>
            <a:noFill/>
          </a:ln>
        </p:spPr>
      </p:pic>
      <p:sp>
        <p:nvSpPr>
          <p:cNvPr id="72" name="Google Shape;72;p15"/>
          <p:cNvSpPr txBox="1"/>
          <p:nvPr/>
        </p:nvSpPr>
        <p:spPr>
          <a:xfrm>
            <a:off x="4759193" y="163324"/>
            <a:ext cx="4219804" cy="4924395"/>
          </a:xfrm>
          <a:prstGeom prst="rect">
            <a:avLst/>
          </a:prstGeom>
          <a:noFill/>
          <a:ln>
            <a:noFill/>
          </a:ln>
        </p:spPr>
        <p:txBody>
          <a:bodyPr spcFirstLastPara="1" wrap="square" lIns="91425" tIns="91425" rIns="91425" bIns="91425" anchor="t" anchorCtr="0">
            <a:spAutoFit/>
          </a:bodyPr>
          <a:lstStyle/>
          <a:p>
            <a:pPr lvl="0"/>
            <a:r>
              <a:rPr lang="es-ES" sz="1800" b="1" dirty="0" smtClean="0">
                <a:solidFill>
                  <a:schemeClr val="tx1"/>
                </a:solidFill>
                <a:latin typeface="Arial Narrow" panose="020B0606020202030204" pitchFamily="34" charset="0"/>
              </a:rPr>
              <a:t>Índice</a:t>
            </a:r>
          </a:p>
          <a:p>
            <a:pPr lvl="0"/>
            <a:endParaRPr lang="es-ES" sz="1500" dirty="0" smtClean="0">
              <a:solidFill>
                <a:schemeClr val="tx1"/>
              </a:solidFill>
              <a:latin typeface="Arial Narrow" panose="020B0606020202030204" pitchFamily="34" charset="0"/>
            </a:endParaRPr>
          </a:p>
          <a:p>
            <a:pPr marL="357188" lvl="0" indent="-357188">
              <a:spcAft>
                <a:spcPts val="600"/>
              </a:spcAft>
              <a:buFont typeface="+mj-lt"/>
              <a:buAutoNum type="romanUcPeriod"/>
            </a:pPr>
            <a:r>
              <a:rPr lang="es-ES" sz="1500" dirty="0" smtClean="0">
                <a:solidFill>
                  <a:schemeClr val="tx1"/>
                </a:solidFill>
                <a:latin typeface="Arial Narrow" panose="020B0606020202030204" pitchFamily="34" charset="0"/>
              </a:rPr>
              <a:t>Evolución </a:t>
            </a:r>
            <a:r>
              <a:rPr lang="es-ES" sz="1500" dirty="0">
                <a:solidFill>
                  <a:schemeClr val="tx1"/>
                </a:solidFill>
                <a:latin typeface="Arial Narrow" panose="020B0606020202030204" pitchFamily="34" charset="0"/>
              </a:rPr>
              <a:t>histórica de la “empresa como objeto de </a:t>
            </a:r>
            <a:r>
              <a:rPr lang="es-ES" sz="1500" dirty="0" smtClean="0">
                <a:solidFill>
                  <a:schemeClr val="tx1"/>
                </a:solidFill>
                <a:latin typeface="Arial Narrow" panose="020B0606020202030204" pitchFamily="34" charset="0"/>
              </a:rPr>
              <a:t>transmisión”</a:t>
            </a:r>
          </a:p>
          <a:p>
            <a:pPr marL="357188" lvl="0" indent="-357188">
              <a:spcAft>
                <a:spcPts val="600"/>
              </a:spcAft>
              <a:buFont typeface="+mj-lt"/>
              <a:buAutoNum type="romanUcPeriod"/>
            </a:pPr>
            <a:r>
              <a:rPr lang="es-ES" sz="1500" dirty="0" smtClean="0">
                <a:solidFill>
                  <a:schemeClr val="accent5"/>
                </a:solidFill>
                <a:latin typeface="Arial Narrow" panose="020B0606020202030204" pitchFamily="34" charset="0"/>
              </a:rPr>
              <a:t>Primer </a:t>
            </a:r>
            <a:r>
              <a:rPr lang="es-ES" sz="1500" dirty="0">
                <a:solidFill>
                  <a:schemeClr val="accent5"/>
                </a:solidFill>
                <a:latin typeface="Arial Narrow" panose="020B0606020202030204" pitchFamily="34" charset="0"/>
              </a:rPr>
              <a:t>foco de problemas:</a:t>
            </a:r>
            <a:r>
              <a:rPr lang="es-ES" sz="1500" dirty="0">
                <a:solidFill>
                  <a:schemeClr val="tx1"/>
                </a:solidFill>
                <a:latin typeface="Arial Narrow" panose="020B0606020202030204" pitchFamily="34" charset="0"/>
              </a:rPr>
              <a:t> ¿Compraventa de acciones sigue sin ser sucesión de </a:t>
            </a:r>
            <a:r>
              <a:rPr lang="es-ES" sz="1500" dirty="0" smtClean="0">
                <a:solidFill>
                  <a:schemeClr val="tx1"/>
                </a:solidFill>
                <a:latin typeface="Arial Narrow" panose="020B0606020202030204" pitchFamily="34" charset="0"/>
              </a:rPr>
              <a:t>empresa?</a:t>
            </a:r>
          </a:p>
          <a:p>
            <a:pPr marL="357188" lvl="0" indent="-357188">
              <a:spcAft>
                <a:spcPts val="600"/>
              </a:spcAft>
              <a:buFont typeface="+mj-lt"/>
              <a:buAutoNum type="romanUcPeriod"/>
            </a:pPr>
            <a:r>
              <a:rPr lang="es-ES" sz="1500" dirty="0" smtClean="0">
                <a:solidFill>
                  <a:schemeClr val="accent5"/>
                </a:solidFill>
                <a:latin typeface="Arial Narrow" panose="020B0606020202030204" pitchFamily="34" charset="0"/>
              </a:rPr>
              <a:t>Segundo </a:t>
            </a:r>
            <a:r>
              <a:rPr lang="es-ES" sz="1500" dirty="0">
                <a:solidFill>
                  <a:schemeClr val="accent5"/>
                </a:solidFill>
                <a:latin typeface="Arial Narrow" panose="020B0606020202030204" pitchFamily="34" charset="0"/>
              </a:rPr>
              <a:t>foco de problemas: </a:t>
            </a:r>
            <a:r>
              <a:rPr lang="es-ES" sz="1500" i="1" dirty="0">
                <a:solidFill>
                  <a:schemeClr val="tx1"/>
                </a:solidFill>
                <a:latin typeface="Arial Narrow" panose="020B0606020202030204" pitchFamily="34" charset="0"/>
              </a:rPr>
              <a:t>Leading cases </a:t>
            </a:r>
            <a:r>
              <a:rPr lang="en-GB" sz="1500" dirty="0">
                <a:solidFill>
                  <a:schemeClr val="tx1"/>
                </a:solidFill>
                <a:latin typeface="Arial Narrow" panose="020B0606020202030204" pitchFamily="34" charset="0"/>
              </a:rPr>
              <a:t>que </a:t>
            </a:r>
            <a:r>
              <a:rPr lang="es-ES" sz="1500" dirty="0">
                <a:solidFill>
                  <a:schemeClr val="tx1"/>
                </a:solidFill>
                <a:latin typeface="Arial Narrow" panose="020B0606020202030204" pitchFamily="34" charset="0"/>
              </a:rPr>
              <a:t>replantean el </a:t>
            </a:r>
            <a:r>
              <a:rPr lang="es-ES" sz="1500" dirty="0" smtClean="0">
                <a:solidFill>
                  <a:schemeClr val="tx1"/>
                </a:solidFill>
                <a:latin typeface="Arial Narrow" panose="020B0606020202030204" pitchFamily="34" charset="0"/>
              </a:rPr>
              <a:t>escenario</a:t>
            </a:r>
            <a:endParaRPr lang="es-ES" sz="1500" dirty="0">
              <a:solidFill>
                <a:schemeClr val="tx1"/>
              </a:solidFill>
              <a:latin typeface="Arial Narrow" panose="020B0606020202030204" pitchFamily="34" charset="0"/>
            </a:endParaRPr>
          </a:p>
          <a:p>
            <a:pPr marL="536575" lvl="1" indent="-179388">
              <a:spcAft>
                <a:spcPts val="600"/>
              </a:spcAft>
              <a:buFont typeface="Arial" panose="020B0604020202020204" pitchFamily="34" charset="0"/>
              <a:buChar char="•"/>
            </a:pPr>
            <a:r>
              <a:rPr lang="es-ES" sz="1500" b="1" dirty="0" smtClean="0">
                <a:solidFill>
                  <a:schemeClr val="tx1"/>
                </a:solidFill>
                <a:latin typeface="Arial Narrow" panose="020B0606020202030204" pitchFamily="34" charset="0"/>
              </a:rPr>
              <a:t>La </a:t>
            </a:r>
            <a:r>
              <a:rPr lang="es-ES" sz="1500" b="1" dirty="0">
                <a:solidFill>
                  <a:schemeClr val="tx1"/>
                </a:solidFill>
                <a:latin typeface="Arial Narrow" panose="020B0606020202030204" pitchFamily="34" charset="0"/>
              </a:rPr>
              <a:t>doctrina Dodic, Asunto </a:t>
            </a:r>
            <a:r>
              <a:rPr lang="es-ES" sz="1500" b="1" dirty="0" smtClean="0">
                <a:solidFill>
                  <a:schemeClr val="tx1"/>
                </a:solidFill>
                <a:latin typeface="Arial Narrow" panose="020B0606020202030204" pitchFamily="34" charset="0"/>
              </a:rPr>
              <a:t>C-194/18</a:t>
            </a:r>
          </a:p>
          <a:p>
            <a:pPr marL="536575" lvl="1" indent="-179388">
              <a:spcAft>
                <a:spcPts val="600"/>
              </a:spcAft>
              <a:buFont typeface="Arial" panose="020B0604020202020204" pitchFamily="34" charset="0"/>
              <a:buChar char="•"/>
            </a:pPr>
            <a:r>
              <a:rPr lang="es-ES" sz="1500" b="1" dirty="0" smtClean="0">
                <a:solidFill>
                  <a:schemeClr val="tx1"/>
                </a:solidFill>
                <a:latin typeface="Arial Narrow" panose="020B0606020202030204" pitchFamily="34" charset="0"/>
              </a:rPr>
              <a:t>La </a:t>
            </a:r>
            <a:r>
              <a:rPr lang="es-ES" sz="1500" b="1" dirty="0">
                <a:solidFill>
                  <a:schemeClr val="tx1"/>
                </a:solidFill>
                <a:latin typeface="Arial Narrow" panose="020B0606020202030204" pitchFamily="34" charset="0"/>
              </a:rPr>
              <a:t>doctrina Grafe/</a:t>
            </a:r>
            <a:r>
              <a:rPr lang="es-ES" sz="1500" b="1" dirty="0" err="1">
                <a:solidFill>
                  <a:schemeClr val="tx1"/>
                </a:solidFill>
                <a:latin typeface="Arial Narrow" panose="020B0606020202030204" pitchFamily="34" charset="0"/>
              </a:rPr>
              <a:t>Pohle</a:t>
            </a:r>
            <a:r>
              <a:rPr lang="es-ES" sz="1500" b="1" dirty="0">
                <a:solidFill>
                  <a:schemeClr val="tx1"/>
                </a:solidFill>
                <a:latin typeface="Arial Narrow" panose="020B0606020202030204" pitchFamily="34" charset="0"/>
              </a:rPr>
              <a:t>, Asunto C– </a:t>
            </a:r>
            <a:r>
              <a:rPr lang="es-ES" sz="1500" b="1" dirty="0" smtClean="0">
                <a:solidFill>
                  <a:schemeClr val="tx1"/>
                </a:solidFill>
                <a:latin typeface="Arial Narrow" panose="020B0606020202030204" pitchFamily="34" charset="0"/>
              </a:rPr>
              <a:t>298/18</a:t>
            </a:r>
            <a:endParaRPr lang="es-ES" sz="1500" dirty="0" smtClean="0">
              <a:solidFill>
                <a:schemeClr val="tx1"/>
              </a:solidFill>
              <a:latin typeface="Arial Narrow" panose="020B0606020202030204" pitchFamily="34" charset="0"/>
            </a:endParaRPr>
          </a:p>
          <a:p>
            <a:pPr marL="357188" lvl="0" indent="-357188">
              <a:spcAft>
                <a:spcPts val="600"/>
              </a:spcAft>
              <a:buFont typeface="+mj-lt"/>
              <a:buAutoNum type="romanUcPeriod" startAt="4"/>
            </a:pPr>
            <a:r>
              <a:rPr lang="es-ES" sz="1500" dirty="0" smtClean="0">
                <a:solidFill>
                  <a:schemeClr val="accent5"/>
                </a:solidFill>
                <a:latin typeface="Arial Narrow" panose="020B0606020202030204" pitchFamily="34" charset="0"/>
              </a:rPr>
              <a:t>Tercer foco de problemas: </a:t>
            </a:r>
            <a:r>
              <a:rPr lang="es-ES" sz="1500" dirty="0" smtClean="0">
                <a:solidFill>
                  <a:schemeClr val="tx1"/>
                </a:solidFill>
                <a:latin typeface="Arial Narrow" panose="020B0606020202030204" pitchFamily="34" charset="0"/>
              </a:rPr>
              <a:t>La subrogación convencional tras la doctrina </a:t>
            </a:r>
            <a:r>
              <a:rPr lang="es-ES" sz="1500" i="1" dirty="0" smtClean="0">
                <a:solidFill>
                  <a:schemeClr val="tx1"/>
                </a:solidFill>
                <a:latin typeface="Arial Narrow" panose="020B0606020202030204" pitchFamily="34" charset="0"/>
              </a:rPr>
              <a:t>Somoza</a:t>
            </a:r>
            <a:endParaRPr lang="es-ES" sz="1500" i="1" dirty="0">
              <a:solidFill>
                <a:schemeClr val="tx1"/>
              </a:solidFill>
              <a:latin typeface="Arial Narrow" panose="020B0606020202030204" pitchFamily="34" charset="0"/>
            </a:endParaRPr>
          </a:p>
          <a:p>
            <a:pPr marL="357188" lvl="0" indent="-357188">
              <a:spcAft>
                <a:spcPts val="600"/>
              </a:spcAft>
              <a:buFont typeface="+mj-lt"/>
              <a:buAutoNum type="romanUcPeriod" startAt="4"/>
            </a:pPr>
            <a:r>
              <a:rPr lang="es-ES" sz="1500" dirty="0" smtClean="0">
                <a:solidFill>
                  <a:schemeClr val="accent5"/>
                </a:solidFill>
                <a:latin typeface="Arial Narrow" panose="020B0606020202030204" pitchFamily="34" charset="0"/>
              </a:rPr>
              <a:t>Cuarto foco de problemas: </a:t>
            </a:r>
            <a:r>
              <a:rPr lang="es-ES" sz="1500" i="1" dirty="0" smtClean="0">
                <a:solidFill>
                  <a:schemeClr val="tx1"/>
                </a:solidFill>
                <a:latin typeface="Arial Narrow" panose="020B0606020202030204" pitchFamily="34" charset="0"/>
              </a:rPr>
              <a:t>¿Adscripción y subrogación parcial?</a:t>
            </a:r>
          </a:p>
          <a:p>
            <a:pPr marL="536575" lvl="1" indent="-179388">
              <a:spcAft>
                <a:spcPts val="600"/>
              </a:spcAft>
              <a:buFont typeface="Arial" panose="020B0604020202020204" pitchFamily="34" charset="0"/>
              <a:buChar char="•"/>
            </a:pPr>
            <a:r>
              <a:rPr lang="es-ES" sz="1500" b="1" dirty="0">
                <a:solidFill>
                  <a:schemeClr val="tx1"/>
                </a:solidFill>
                <a:latin typeface="Arial Narrow" panose="020B0606020202030204" pitchFamily="34" charset="0"/>
              </a:rPr>
              <a:t>La doctrina </a:t>
            </a:r>
            <a:r>
              <a:rPr lang="es-ES" sz="1500" b="1" dirty="0" err="1">
                <a:solidFill>
                  <a:schemeClr val="tx1"/>
                </a:solidFill>
                <a:latin typeface="Arial Narrow" panose="020B0606020202030204" pitchFamily="34" charset="0"/>
              </a:rPr>
              <a:t>ISS</a:t>
            </a:r>
            <a:r>
              <a:rPr lang="es-ES" sz="1500" b="1" dirty="0">
                <a:solidFill>
                  <a:schemeClr val="tx1"/>
                </a:solidFill>
                <a:latin typeface="Arial Narrow" panose="020B0606020202030204" pitchFamily="34" charset="0"/>
              </a:rPr>
              <a:t> </a:t>
            </a:r>
            <a:r>
              <a:rPr lang="es-ES" sz="1500" b="1" dirty="0" err="1">
                <a:solidFill>
                  <a:schemeClr val="tx1"/>
                </a:solidFill>
                <a:latin typeface="Arial Narrow" panose="020B0606020202030204" pitchFamily="34" charset="0"/>
              </a:rPr>
              <a:t>Facility</a:t>
            </a:r>
            <a:r>
              <a:rPr lang="es-ES" sz="1500" b="1" dirty="0">
                <a:solidFill>
                  <a:schemeClr val="tx1"/>
                </a:solidFill>
                <a:latin typeface="Arial Narrow" panose="020B0606020202030204" pitchFamily="34" charset="0"/>
              </a:rPr>
              <a:t> </a:t>
            </a:r>
            <a:r>
              <a:rPr lang="es-ES" sz="1500" b="1" dirty="0" err="1">
                <a:solidFill>
                  <a:schemeClr val="tx1"/>
                </a:solidFill>
                <a:latin typeface="Arial Narrow" panose="020B0606020202030204" pitchFamily="34" charset="0"/>
              </a:rPr>
              <a:t>Services</a:t>
            </a:r>
            <a:endParaRPr lang="es-ES" sz="1500" b="1" dirty="0">
              <a:solidFill>
                <a:schemeClr val="tx1"/>
              </a:solidFill>
              <a:latin typeface="Arial Narrow" panose="020B0606020202030204" pitchFamily="34" charset="0"/>
            </a:endParaRPr>
          </a:p>
          <a:p>
            <a:pPr marL="357188" lvl="0" indent="-357188">
              <a:spcAft>
                <a:spcPts val="600"/>
              </a:spcAft>
              <a:buFont typeface="+mj-lt"/>
              <a:buAutoNum type="romanUcPeriod" startAt="4"/>
            </a:pPr>
            <a:r>
              <a:rPr lang="es-ES" sz="1500" dirty="0" smtClean="0">
                <a:solidFill>
                  <a:schemeClr val="tx1"/>
                </a:solidFill>
                <a:latin typeface="Arial Narrow" panose="020B0606020202030204" pitchFamily="34" charset="0"/>
              </a:rPr>
              <a:t>Conclusiones</a:t>
            </a:r>
          </a:p>
          <a:p>
            <a:pPr marL="357188" lvl="0" indent="-357188">
              <a:spcAft>
                <a:spcPts val="600"/>
              </a:spcAft>
              <a:buFont typeface="+mj-lt"/>
              <a:buAutoNum type="romanUcPeriod" startAt="4"/>
            </a:pPr>
            <a:r>
              <a:rPr lang="es-ES" sz="1500" dirty="0" err="1" smtClean="0">
                <a:solidFill>
                  <a:schemeClr val="tx1"/>
                </a:solidFill>
                <a:latin typeface="Arial Narrow" panose="020B0606020202030204" pitchFamily="34" charset="0"/>
              </a:rPr>
              <a:t>Bonus</a:t>
            </a:r>
            <a:r>
              <a:rPr lang="es-ES" sz="1500" dirty="0" smtClean="0">
                <a:solidFill>
                  <a:schemeClr val="tx1"/>
                </a:solidFill>
                <a:latin typeface="Arial Narrow" panose="020B0606020202030204" pitchFamily="34" charset="0"/>
              </a:rPr>
              <a:t> (otros temas a destacar)</a:t>
            </a:r>
            <a:endParaRPr sz="1500" b="1" dirty="0">
              <a:solidFill>
                <a:schemeClr val="tx1"/>
              </a:solidFill>
              <a:latin typeface="Arial Narrow" panose="020B0606020202030204" pitchFamily="34" charset="0"/>
            </a:endParaRPr>
          </a:p>
        </p:txBody>
      </p:sp>
    </p:spTree>
    <p:extLst>
      <p:ext uri="{BB962C8B-B14F-4D97-AF65-F5344CB8AC3E}">
        <p14:creationId xmlns:p14="http://schemas.microsoft.com/office/powerpoint/2010/main" val="406370476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434343"/>
        </a:solidFill>
        <a:effectLst/>
      </p:bgPr>
    </p:bg>
    <p:spTree>
      <p:nvGrpSpPr>
        <p:cNvPr id="1" name="Shape 77"/>
        <p:cNvGrpSpPr/>
        <p:nvPr/>
      </p:nvGrpSpPr>
      <p:grpSpPr>
        <a:xfrm>
          <a:off x="0" y="0"/>
          <a:ext cx="0" cy="0"/>
          <a:chOff x="0" y="0"/>
          <a:chExt cx="0" cy="0"/>
        </a:xfrm>
      </p:grpSpPr>
      <p:sp>
        <p:nvSpPr>
          <p:cNvPr id="78" name="Google Shape;78;p16"/>
          <p:cNvSpPr/>
          <p:nvPr/>
        </p:nvSpPr>
        <p:spPr>
          <a:xfrm>
            <a:off x="-112675" y="-37050"/>
            <a:ext cx="4777500" cy="5248200"/>
          </a:xfrm>
          <a:prstGeom prst="rect">
            <a:avLst/>
          </a:prstGeom>
          <a:solidFill>
            <a:srgbClr val="C3123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pic>
        <p:nvPicPr>
          <p:cNvPr id="79" name="Google Shape;79;p16"/>
          <p:cNvPicPr preferRelativeResize="0"/>
          <p:nvPr/>
        </p:nvPicPr>
        <p:blipFill>
          <a:blip r:embed="rId3">
            <a:alphaModFix/>
          </a:blip>
          <a:stretch>
            <a:fillRect/>
          </a:stretch>
        </p:blipFill>
        <p:spPr>
          <a:xfrm>
            <a:off x="138729" y="617404"/>
            <a:ext cx="4526100" cy="4526100"/>
          </a:xfrm>
          <a:prstGeom prst="rect">
            <a:avLst/>
          </a:prstGeom>
          <a:noFill/>
          <a:ln>
            <a:noFill/>
          </a:ln>
        </p:spPr>
      </p:pic>
      <p:pic>
        <p:nvPicPr>
          <p:cNvPr id="80" name="Google Shape;80;p16"/>
          <p:cNvPicPr preferRelativeResize="0"/>
          <p:nvPr/>
        </p:nvPicPr>
        <p:blipFill>
          <a:blip r:embed="rId4">
            <a:alphaModFix/>
          </a:blip>
          <a:stretch>
            <a:fillRect/>
          </a:stretch>
        </p:blipFill>
        <p:spPr>
          <a:xfrm>
            <a:off x="1043750" y="2128900"/>
            <a:ext cx="2349650" cy="885700"/>
          </a:xfrm>
          <a:prstGeom prst="rect">
            <a:avLst/>
          </a:prstGeom>
          <a:noFill/>
          <a:ln>
            <a:noFill/>
          </a:ln>
        </p:spPr>
      </p:pic>
      <p:sp>
        <p:nvSpPr>
          <p:cNvPr id="81" name="Google Shape;81;p16"/>
          <p:cNvSpPr txBox="1"/>
          <p:nvPr/>
        </p:nvSpPr>
        <p:spPr>
          <a:xfrm>
            <a:off x="5294125" y="1057126"/>
            <a:ext cx="3371400" cy="2646848"/>
          </a:xfrm>
          <a:prstGeom prst="rect">
            <a:avLst/>
          </a:prstGeom>
          <a:noFill/>
          <a:ln>
            <a:noFill/>
          </a:ln>
        </p:spPr>
        <p:txBody>
          <a:bodyPr spcFirstLastPara="1" wrap="square" lIns="91425" tIns="91425" rIns="91425" bIns="91425" anchor="t" anchorCtr="0">
            <a:spAutoFit/>
          </a:bodyPr>
          <a:lstStyle/>
          <a:p>
            <a:pPr lvl="0"/>
            <a:r>
              <a:rPr lang="es-ES" sz="3200" b="1" dirty="0">
                <a:solidFill>
                  <a:srgbClr val="FFFFFF"/>
                </a:solidFill>
              </a:rPr>
              <a:t>Evolución histórica de la “empresa como objeto de transmisión”</a:t>
            </a:r>
          </a:p>
        </p:txBody>
      </p:sp>
    </p:spTree>
    <p:extLst>
      <p:ext uri="{BB962C8B-B14F-4D97-AF65-F5344CB8AC3E}">
        <p14:creationId xmlns:p14="http://schemas.microsoft.com/office/powerpoint/2010/main" val="284863891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6"/>
        <p:cNvGrpSpPr/>
        <p:nvPr/>
      </p:nvGrpSpPr>
      <p:grpSpPr>
        <a:xfrm>
          <a:off x="0" y="0"/>
          <a:ext cx="0" cy="0"/>
          <a:chOff x="0" y="0"/>
          <a:chExt cx="0" cy="0"/>
        </a:xfrm>
      </p:grpSpPr>
      <p:grpSp>
        <p:nvGrpSpPr>
          <p:cNvPr id="87" name="Google Shape;87;p17"/>
          <p:cNvGrpSpPr/>
          <p:nvPr/>
        </p:nvGrpSpPr>
        <p:grpSpPr>
          <a:xfrm>
            <a:off x="372839" y="171093"/>
            <a:ext cx="7093615" cy="625711"/>
            <a:chOff x="241250" y="209900"/>
            <a:chExt cx="7009653" cy="578925"/>
          </a:xfrm>
        </p:grpSpPr>
        <p:pic>
          <p:nvPicPr>
            <p:cNvPr id="88" name="Google Shape;88;p17"/>
            <p:cNvPicPr preferRelativeResize="0"/>
            <p:nvPr/>
          </p:nvPicPr>
          <p:blipFill>
            <a:blip r:embed="rId3">
              <a:alphaModFix/>
            </a:blip>
            <a:stretch>
              <a:fillRect/>
            </a:stretch>
          </p:blipFill>
          <p:spPr>
            <a:xfrm>
              <a:off x="241250" y="209900"/>
              <a:ext cx="1535826" cy="578925"/>
            </a:xfrm>
            <a:prstGeom prst="rect">
              <a:avLst/>
            </a:prstGeom>
            <a:noFill/>
            <a:ln>
              <a:noFill/>
            </a:ln>
          </p:spPr>
        </p:pic>
        <p:cxnSp>
          <p:nvCxnSpPr>
            <p:cNvPr id="89" name="Google Shape;89;p17"/>
            <p:cNvCxnSpPr/>
            <p:nvPr/>
          </p:nvCxnSpPr>
          <p:spPr>
            <a:xfrm>
              <a:off x="1821375" y="731325"/>
              <a:ext cx="5429528" cy="7275"/>
            </a:xfrm>
            <a:prstGeom prst="straightConnector1">
              <a:avLst/>
            </a:prstGeom>
            <a:noFill/>
            <a:ln w="28575" cap="flat" cmpd="sng">
              <a:solidFill>
                <a:srgbClr val="C31230"/>
              </a:solidFill>
              <a:prstDash val="solid"/>
              <a:round/>
              <a:headEnd type="none" w="med" len="med"/>
              <a:tailEnd type="none" w="med" len="med"/>
            </a:ln>
          </p:spPr>
        </p:cxnSp>
      </p:grpSp>
      <p:sp>
        <p:nvSpPr>
          <p:cNvPr id="91" name="Google Shape;91;p17"/>
          <p:cNvSpPr txBox="1"/>
          <p:nvPr/>
        </p:nvSpPr>
        <p:spPr>
          <a:xfrm>
            <a:off x="2306110" y="1755595"/>
            <a:ext cx="4958114" cy="2670782"/>
          </a:xfrm>
          <a:prstGeom prst="rect">
            <a:avLst/>
          </a:prstGeom>
          <a:noFill/>
          <a:ln>
            <a:noFill/>
          </a:ln>
        </p:spPr>
        <p:txBody>
          <a:bodyPr spcFirstLastPara="1" wrap="square" lIns="91425" tIns="91425" rIns="91425" bIns="91425" anchor="t" anchorCtr="0">
            <a:noAutofit/>
          </a:bodyPr>
          <a:lstStyle/>
          <a:p>
            <a:pPr lvl="0" algn="just">
              <a:spcBef>
                <a:spcPts val="600"/>
              </a:spcBef>
              <a:spcAft>
                <a:spcPts val="600"/>
              </a:spcAft>
              <a:buClr>
                <a:schemeClr val="dk1"/>
              </a:buClr>
              <a:buSzPts val="1100"/>
            </a:pPr>
            <a:r>
              <a:rPr lang="es-ES" sz="1600" b="1" u="sng" dirty="0" smtClean="0">
                <a:solidFill>
                  <a:srgbClr val="C00000"/>
                </a:solidFill>
              </a:rPr>
              <a:t>Primera </a:t>
            </a:r>
            <a:r>
              <a:rPr lang="es-ES" sz="1600" b="1" u="sng" dirty="0">
                <a:solidFill>
                  <a:srgbClr val="C00000"/>
                </a:solidFill>
              </a:rPr>
              <a:t>etapa:</a:t>
            </a:r>
            <a:r>
              <a:rPr lang="es-ES" sz="1600" b="1" dirty="0">
                <a:solidFill>
                  <a:srgbClr val="C00000"/>
                </a:solidFill>
              </a:rPr>
              <a:t> </a:t>
            </a:r>
            <a:r>
              <a:rPr lang="es-ES" sz="1600" dirty="0">
                <a:solidFill>
                  <a:srgbClr val="282828"/>
                </a:solidFill>
              </a:rPr>
              <a:t>concepto de </a:t>
            </a:r>
            <a:r>
              <a:rPr lang="es-ES" sz="1600" dirty="0">
                <a:solidFill>
                  <a:schemeClr val="accent5"/>
                </a:solidFill>
              </a:rPr>
              <a:t>“industria”</a:t>
            </a:r>
          </a:p>
          <a:p>
            <a:pPr marL="285750" lvl="2" indent="-285750" algn="just">
              <a:spcBef>
                <a:spcPts val="600"/>
              </a:spcBef>
              <a:spcAft>
                <a:spcPts val="600"/>
              </a:spcAft>
              <a:buClr>
                <a:schemeClr val="dk1"/>
              </a:buClr>
              <a:buSzPts val="1100"/>
              <a:buFont typeface="Wingdings" panose="05000000000000000000" pitchFamily="2" charset="2"/>
              <a:buChar char="q"/>
            </a:pPr>
            <a:r>
              <a:rPr lang="es-ES" sz="1600" dirty="0">
                <a:solidFill>
                  <a:srgbClr val="282828"/>
                </a:solidFill>
              </a:rPr>
              <a:t>Centralidad del activo tangible (maquinaria)</a:t>
            </a:r>
          </a:p>
          <a:p>
            <a:pPr marL="285750" lvl="2" indent="-285750" algn="just">
              <a:spcBef>
                <a:spcPts val="600"/>
              </a:spcBef>
              <a:spcAft>
                <a:spcPts val="600"/>
              </a:spcAft>
              <a:buClr>
                <a:schemeClr val="dk1"/>
              </a:buClr>
              <a:buSzPts val="1100"/>
              <a:buFont typeface="Wingdings" panose="05000000000000000000" pitchFamily="2" charset="2"/>
              <a:buChar char="q"/>
            </a:pPr>
            <a:r>
              <a:rPr lang="es-ES" sz="1600" dirty="0">
                <a:solidFill>
                  <a:srgbClr val="282828"/>
                </a:solidFill>
              </a:rPr>
              <a:t>Reglamentos fabriles (</a:t>
            </a:r>
            <a:r>
              <a:rPr lang="es-ES" sz="1600" i="1" dirty="0" err="1">
                <a:solidFill>
                  <a:srgbClr val="282828"/>
                </a:solidFill>
              </a:rPr>
              <a:t>Gewerbeordung</a:t>
            </a:r>
            <a:r>
              <a:rPr lang="es-ES" sz="1600" dirty="0">
                <a:solidFill>
                  <a:srgbClr val="282828"/>
                </a:solidFill>
              </a:rPr>
              <a:t>, 1859)</a:t>
            </a:r>
          </a:p>
          <a:p>
            <a:pPr marL="285750" lvl="2" indent="-285750" algn="just">
              <a:spcBef>
                <a:spcPts val="600"/>
              </a:spcBef>
              <a:spcAft>
                <a:spcPts val="600"/>
              </a:spcAft>
              <a:buClr>
                <a:schemeClr val="dk1"/>
              </a:buClr>
              <a:buSzPts val="1100"/>
              <a:buFont typeface="Wingdings" panose="05000000000000000000" pitchFamily="2" charset="2"/>
              <a:buChar char="q"/>
            </a:pPr>
            <a:r>
              <a:rPr lang="es-ES" sz="1600" dirty="0">
                <a:solidFill>
                  <a:srgbClr val="282828"/>
                </a:solidFill>
              </a:rPr>
              <a:t>Anteproyecto Ley Contrato de Trabajo 1921, base 67 “causa conturbadora” de la </a:t>
            </a:r>
            <a:r>
              <a:rPr lang="es-ES" sz="1600" dirty="0" err="1">
                <a:solidFill>
                  <a:srgbClr val="282828"/>
                </a:solidFill>
              </a:rPr>
              <a:t>RL</a:t>
            </a:r>
            <a:endParaRPr lang="es-ES" sz="1600" dirty="0">
              <a:solidFill>
                <a:srgbClr val="282828"/>
              </a:solidFill>
            </a:endParaRPr>
          </a:p>
          <a:p>
            <a:pPr marL="285750" lvl="2" indent="-285750" algn="just">
              <a:spcBef>
                <a:spcPts val="600"/>
              </a:spcBef>
              <a:spcAft>
                <a:spcPts val="600"/>
              </a:spcAft>
              <a:buClr>
                <a:schemeClr val="dk1"/>
              </a:buClr>
              <a:buSzPts val="1100"/>
              <a:buFont typeface="Wingdings" panose="05000000000000000000" pitchFamily="2" charset="2"/>
              <a:buChar char="q"/>
            </a:pPr>
            <a:r>
              <a:rPr lang="es-ES" sz="1600" dirty="0">
                <a:solidFill>
                  <a:srgbClr val="282828"/>
                </a:solidFill>
              </a:rPr>
              <a:t>Ley de contrato de trabajo (1931, artículo 90)</a:t>
            </a:r>
          </a:p>
          <a:p>
            <a:pPr marL="285750" lvl="2" indent="-285750" algn="just">
              <a:spcBef>
                <a:spcPts val="600"/>
              </a:spcBef>
              <a:spcAft>
                <a:spcPts val="600"/>
              </a:spcAft>
              <a:buClr>
                <a:schemeClr val="dk1"/>
              </a:buClr>
              <a:buSzPts val="1100"/>
              <a:buFont typeface="Wingdings" panose="05000000000000000000" pitchFamily="2" charset="2"/>
              <a:buChar char="q"/>
            </a:pPr>
            <a:r>
              <a:rPr lang="es-ES" sz="1600" dirty="0">
                <a:solidFill>
                  <a:srgbClr val="282828"/>
                </a:solidFill>
              </a:rPr>
              <a:t>Pese a </a:t>
            </a:r>
            <a:r>
              <a:rPr lang="es-ES" sz="1600" i="1" dirty="0" err="1">
                <a:solidFill>
                  <a:srgbClr val="282828"/>
                </a:solidFill>
              </a:rPr>
              <a:t>fordismo</a:t>
            </a:r>
            <a:r>
              <a:rPr lang="es-ES" sz="1600" dirty="0">
                <a:solidFill>
                  <a:srgbClr val="282828"/>
                </a:solidFill>
              </a:rPr>
              <a:t> y </a:t>
            </a:r>
            <a:r>
              <a:rPr lang="es-ES" sz="1600" i="1" dirty="0">
                <a:solidFill>
                  <a:srgbClr val="282828"/>
                </a:solidFill>
              </a:rPr>
              <a:t>taylorismo</a:t>
            </a:r>
            <a:r>
              <a:rPr lang="es-ES" sz="1600" dirty="0">
                <a:solidFill>
                  <a:srgbClr val="282828"/>
                </a:solidFill>
              </a:rPr>
              <a:t> (aparición de </a:t>
            </a:r>
            <a:r>
              <a:rPr lang="es-ES" sz="1600" dirty="0" smtClean="0">
                <a:solidFill>
                  <a:srgbClr val="282828"/>
                </a:solidFill>
              </a:rPr>
              <a:t>métodos de trabajo como </a:t>
            </a:r>
            <a:r>
              <a:rPr lang="es-ES" sz="1600" i="1" dirty="0" smtClean="0">
                <a:solidFill>
                  <a:srgbClr val="282828"/>
                </a:solidFill>
              </a:rPr>
              <a:t>know-how</a:t>
            </a:r>
            <a:r>
              <a:rPr lang="es-ES" sz="1600" dirty="0" smtClean="0">
                <a:solidFill>
                  <a:srgbClr val="282828"/>
                </a:solidFill>
              </a:rPr>
              <a:t> intangible), </a:t>
            </a:r>
            <a:r>
              <a:rPr lang="es-ES" sz="1600" dirty="0">
                <a:solidFill>
                  <a:srgbClr val="282828"/>
                </a:solidFill>
              </a:rPr>
              <a:t>prosigue centralidad de lo físico</a:t>
            </a:r>
          </a:p>
        </p:txBody>
      </p:sp>
      <p:pic>
        <p:nvPicPr>
          <p:cNvPr id="7" name="Imagen 6"/>
          <p:cNvPicPr>
            <a:picLocks noChangeAspect="1"/>
          </p:cNvPicPr>
          <p:nvPr/>
        </p:nvPicPr>
        <p:blipFill>
          <a:blip r:embed="rId4"/>
          <a:stretch>
            <a:fillRect/>
          </a:stretch>
        </p:blipFill>
        <p:spPr>
          <a:xfrm>
            <a:off x="-432484" y="1829805"/>
            <a:ext cx="3164867" cy="2764752"/>
          </a:xfrm>
          <a:prstGeom prst="rect">
            <a:avLst/>
          </a:prstGeom>
        </p:spPr>
      </p:pic>
      <p:sp>
        <p:nvSpPr>
          <p:cNvPr id="2" name="CuadroTexto 1"/>
          <p:cNvSpPr txBox="1"/>
          <p:nvPr/>
        </p:nvSpPr>
        <p:spPr>
          <a:xfrm>
            <a:off x="633184" y="880208"/>
            <a:ext cx="6951919" cy="907941"/>
          </a:xfrm>
          <a:prstGeom prst="rect">
            <a:avLst/>
          </a:prstGeom>
          <a:noFill/>
        </p:spPr>
        <p:txBody>
          <a:bodyPr wrap="square" rtlCol="0">
            <a:spAutoFit/>
          </a:bodyPr>
          <a:lstStyle/>
          <a:p>
            <a:pPr lvl="0" algn="just">
              <a:spcBef>
                <a:spcPts val="300"/>
              </a:spcBef>
              <a:spcAft>
                <a:spcPts val="300"/>
              </a:spcAft>
              <a:buClr>
                <a:schemeClr val="dk1"/>
              </a:buClr>
              <a:buSzPts val="1100"/>
            </a:pPr>
            <a:r>
              <a:rPr lang="es-ES" sz="1600" dirty="0" smtClean="0">
                <a:solidFill>
                  <a:srgbClr val="282828"/>
                </a:solidFill>
              </a:rPr>
              <a:t>Conocer </a:t>
            </a:r>
            <a:r>
              <a:rPr lang="es-ES" sz="1600" dirty="0">
                <a:solidFill>
                  <a:srgbClr val="282828"/>
                </a:solidFill>
              </a:rPr>
              <a:t>el Derecho precisa conocer el contexto histórico y adecuarlo a realidad cambiante (ALONSO OLEA</a:t>
            </a:r>
            <a:r>
              <a:rPr lang="es-ES" sz="1600" dirty="0" smtClean="0">
                <a:solidFill>
                  <a:srgbClr val="282828"/>
                </a:solidFill>
              </a:rPr>
              <a:t>)</a:t>
            </a:r>
          </a:p>
          <a:p>
            <a:pPr lvl="0" algn="just">
              <a:spcBef>
                <a:spcPts val="300"/>
              </a:spcBef>
              <a:spcAft>
                <a:spcPts val="300"/>
              </a:spcAft>
              <a:buClr>
                <a:schemeClr val="dk1"/>
              </a:buClr>
              <a:buSzPts val="1100"/>
            </a:pPr>
            <a:r>
              <a:rPr lang="es-ES" sz="1600" dirty="0" smtClean="0">
                <a:solidFill>
                  <a:srgbClr val="282828"/>
                </a:solidFill>
              </a:rPr>
              <a:t>Concepto de empresa objeto de transmisión (</a:t>
            </a:r>
            <a:r>
              <a:rPr lang="es-ES" sz="1600" dirty="0" err="1" smtClean="0">
                <a:solidFill>
                  <a:srgbClr val="282828"/>
                </a:solidFill>
              </a:rPr>
              <a:t>ALBIOL</a:t>
            </a:r>
            <a:r>
              <a:rPr lang="es-ES" sz="1600" dirty="0" smtClean="0">
                <a:solidFill>
                  <a:srgbClr val="282828"/>
                </a:solidFill>
              </a:rPr>
              <a:t>)</a:t>
            </a:r>
            <a:endParaRPr lang="es-ES" sz="1600" dirty="0">
              <a:solidFill>
                <a:srgbClr val="282828"/>
              </a:solidFill>
            </a:endParaRPr>
          </a:p>
        </p:txBody>
      </p:sp>
      <p:pic>
        <p:nvPicPr>
          <p:cNvPr id="3" name="Imagen 2"/>
          <p:cNvPicPr>
            <a:picLocks noChangeAspect="1"/>
          </p:cNvPicPr>
          <p:nvPr/>
        </p:nvPicPr>
        <p:blipFill rotWithShape="1">
          <a:blip r:embed="rId5"/>
          <a:srcRect l="6015"/>
          <a:stretch/>
        </p:blipFill>
        <p:spPr>
          <a:xfrm>
            <a:off x="7734586" y="7120"/>
            <a:ext cx="1426601" cy="5136380"/>
          </a:xfrm>
          <a:prstGeom prst="rect">
            <a:avLst/>
          </a:prstGeo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86"/>
        <p:cNvGrpSpPr/>
        <p:nvPr/>
      </p:nvGrpSpPr>
      <p:grpSpPr>
        <a:xfrm>
          <a:off x="0" y="0"/>
          <a:ext cx="0" cy="0"/>
          <a:chOff x="0" y="0"/>
          <a:chExt cx="0" cy="0"/>
        </a:xfrm>
      </p:grpSpPr>
      <p:grpSp>
        <p:nvGrpSpPr>
          <p:cNvPr id="87" name="Google Shape;87;p17"/>
          <p:cNvGrpSpPr/>
          <p:nvPr/>
        </p:nvGrpSpPr>
        <p:grpSpPr>
          <a:xfrm>
            <a:off x="324138" y="184837"/>
            <a:ext cx="7142316" cy="578925"/>
            <a:chOff x="241250" y="209900"/>
            <a:chExt cx="7142316" cy="578925"/>
          </a:xfrm>
        </p:grpSpPr>
        <p:pic>
          <p:nvPicPr>
            <p:cNvPr id="88" name="Google Shape;88;p17"/>
            <p:cNvPicPr preferRelativeResize="0"/>
            <p:nvPr/>
          </p:nvPicPr>
          <p:blipFill>
            <a:blip r:embed="rId3">
              <a:alphaModFix/>
            </a:blip>
            <a:stretch>
              <a:fillRect/>
            </a:stretch>
          </p:blipFill>
          <p:spPr>
            <a:xfrm>
              <a:off x="241250" y="209900"/>
              <a:ext cx="1535826" cy="578925"/>
            </a:xfrm>
            <a:prstGeom prst="rect">
              <a:avLst/>
            </a:prstGeom>
            <a:noFill/>
            <a:ln>
              <a:noFill/>
            </a:ln>
          </p:spPr>
        </p:pic>
        <p:cxnSp>
          <p:nvCxnSpPr>
            <p:cNvPr id="89" name="Google Shape;89;p17"/>
            <p:cNvCxnSpPr/>
            <p:nvPr/>
          </p:nvCxnSpPr>
          <p:spPr>
            <a:xfrm flipV="1">
              <a:off x="1821375" y="712582"/>
              <a:ext cx="5562191" cy="18743"/>
            </a:xfrm>
            <a:prstGeom prst="straightConnector1">
              <a:avLst/>
            </a:prstGeom>
            <a:noFill/>
            <a:ln w="28575" cap="flat" cmpd="sng">
              <a:solidFill>
                <a:srgbClr val="C31230"/>
              </a:solidFill>
              <a:prstDash val="solid"/>
              <a:round/>
              <a:headEnd type="none" w="med" len="med"/>
              <a:tailEnd type="none" w="med" len="med"/>
            </a:ln>
          </p:spPr>
        </p:cxnSp>
      </p:grpSp>
      <p:sp>
        <p:nvSpPr>
          <p:cNvPr id="91" name="Google Shape;91;p17"/>
          <p:cNvSpPr txBox="1"/>
          <p:nvPr/>
        </p:nvSpPr>
        <p:spPr>
          <a:xfrm>
            <a:off x="2364431" y="1228781"/>
            <a:ext cx="4717483" cy="2670782"/>
          </a:xfrm>
          <a:prstGeom prst="rect">
            <a:avLst/>
          </a:prstGeom>
          <a:noFill/>
          <a:ln>
            <a:noFill/>
          </a:ln>
        </p:spPr>
        <p:txBody>
          <a:bodyPr spcFirstLastPara="1" wrap="square" lIns="91425" tIns="91425" rIns="91425" bIns="91425" anchor="t" anchorCtr="0">
            <a:noAutofit/>
          </a:bodyPr>
          <a:lstStyle/>
          <a:p>
            <a:pPr lvl="0" defTabSz="622300">
              <a:spcBef>
                <a:spcPts val="600"/>
              </a:spcBef>
              <a:spcAft>
                <a:spcPts val="600"/>
              </a:spcAft>
            </a:pPr>
            <a:r>
              <a:rPr lang="es-ES" sz="1600" b="1" u="sng" dirty="0" smtClean="0">
                <a:solidFill>
                  <a:srgbClr val="C00000"/>
                </a:solidFill>
              </a:rPr>
              <a:t>Segunda etapa</a:t>
            </a:r>
            <a:r>
              <a:rPr lang="es-ES" sz="1600" b="1" dirty="0" smtClean="0">
                <a:solidFill>
                  <a:srgbClr val="C00000"/>
                </a:solidFill>
              </a:rPr>
              <a:t>: </a:t>
            </a:r>
            <a:r>
              <a:rPr lang="es-ES" sz="1600" dirty="0" smtClean="0"/>
              <a:t>concepto de </a:t>
            </a:r>
            <a:r>
              <a:rPr lang="es-ES" sz="1600" dirty="0" smtClean="0">
                <a:solidFill>
                  <a:schemeClr val="accent5"/>
                </a:solidFill>
              </a:rPr>
              <a:t>“empresa”</a:t>
            </a:r>
          </a:p>
          <a:p>
            <a:pPr marL="285750" indent="-285750" defTabSz="622300">
              <a:spcBef>
                <a:spcPts val="600"/>
              </a:spcBef>
              <a:spcAft>
                <a:spcPts val="600"/>
              </a:spcAft>
              <a:buFont typeface="Wingdings" panose="05000000000000000000" pitchFamily="2" charset="2"/>
              <a:buChar char="q"/>
            </a:pPr>
            <a:r>
              <a:rPr lang="es-ES" sz="1600" dirty="0" smtClean="0"/>
              <a:t>Empresas en red, “tela de araña sustituye a la pirámide”</a:t>
            </a:r>
          </a:p>
          <a:p>
            <a:pPr marL="285750" indent="-285750" defTabSz="622300">
              <a:spcBef>
                <a:spcPts val="600"/>
              </a:spcBef>
              <a:spcAft>
                <a:spcPts val="600"/>
              </a:spcAft>
              <a:buFont typeface="Wingdings" panose="05000000000000000000" pitchFamily="2" charset="2"/>
              <a:buChar char="q"/>
            </a:pPr>
            <a:r>
              <a:rPr lang="es-ES" sz="1600" dirty="0" smtClean="0"/>
              <a:t>Tercerización de actividad, transición de empresa productora a prestadora de servicios</a:t>
            </a:r>
          </a:p>
          <a:p>
            <a:pPr marL="285750" indent="-285750" defTabSz="622300">
              <a:spcBef>
                <a:spcPts val="600"/>
              </a:spcBef>
              <a:spcAft>
                <a:spcPts val="600"/>
              </a:spcAft>
              <a:buFont typeface="Wingdings" panose="05000000000000000000" pitchFamily="2" charset="2"/>
              <a:buChar char="q"/>
            </a:pPr>
            <a:r>
              <a:rPr lang="es-ES" sz="1600" dirty="0" smtClean="0"/>
              <a:t>Ley de relaciones laborales de 1976 (art. 18.2 término “empresa”)</a:t>
            </a:r>
          </a:p>
          <a:p>
            <a:pPr marL="285750" indent="-285750" defTabSz="622300">
              <a:spcBef>
                <a:spcPts val="600"/>
              </a:spcBef>
              <a:spcAft>
                <a:spcPts val="600"/>
              </a:spcAft>
              <a:buFont typeface="Wingdings" panose="05000000000000000000" pitchFamily="2" charset="2"/>
              <a:buChar char="q"/>
            </a:pPr>
            <a:r>
              <a:rPr lang="es-ES" sz="1600" dirty="0" err="1" smtClean="0"/>
              <a:t>STJUE</a:t>
            </a:r>
            <a:r>
              <a:rPr lang="es-ES" sz="1600" dirty="0" smtClean="0"/>
              <a:t> </a:t>
            </a:r>
            <a:r>
              <a:rPr lang="es-ES" sz="1600" dirty="0" err="1" smtClean="0"/>
              <a:t>Süzen</a:t>
            </a:r>
            <a:r>
              <a:rPr lang="es-ES" sz="1600" dirty="0" smtClean="0"/>
              <a:t> 1997 (asunto C-13/95)</a:t>
            </a:r>
            <a:endParaRPr lang="es-ES" sz="1600" dirty="0"/>
          </a:p>
        </p:txBody>
      </p:sp>
      <p:pic>
        <p:nvPicPr>
          <p:cNvPr id="7" name="Imagen 6"/>
          <p:cNvPicPr>
            <a:picLocks noChangeAspect="1"/>
          </p:cNvPicPr>
          <p:nvPr/>
        </p:nvPicPr>
        <p:blipFill>
          <a:blip r:embed="rId4"/>
          <a:stretch>
            <a:fillRect/>
          </a:stretch>
        </p:blipFill>
        <p:spPr>
          <a:xfrm>
            <a:off x="-545499" y="1276907"/>
            <a:ext cx="3178846" cy="2776964"/>
          </a:xfrm>
          <a:prstGeom prst="rect">
            <a:avLst/>
          </a:prstGeom>
        </p:spPr>
      </p:pic>
      <p:pic>
        <p:nvPicPr>
          <p:cNvPr id="4" name="Imagen 3"/>
          <p:cNvPicPr>
            <a:picLocks noChangeAspect="1"/>
          </p:cNvPicPr>
          <p:nvPr/>
        </p:nvPicPr>
        <p:blipFill rotWithShape="1">
          <a:blip r:embed="rId5"/>
          <a:srcRect r="3418"/>
          <a:stretch/>
        </p:blipFill>
        <p:spPr>
          <a:xfrm>
            <a:off x="7627631" y="-15155"/>
            <a:ext cx="1516369" cy="5158655"/>
          </a:xfrm>
          <a:prstGeom prst="rect">
            <a:avLst/>
          </a:prstGeom>
        </p:spPr>
      </p:pic>
    </p:spTree>
    <p:extLst>
      <p:ext uri="{BB962C8B-B14F-4D97-AF65-F5344CB8AC3E}">
        <p14:creationId xmlns:p14="http://schemas.microsoft.com/office/powerpoint/2010/main" val="411301935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86"/>
        <p:cNvGrpSpPr/>
        <p:nvPr/>
      </p:nvGrpSpPr>
      <p:grpSpPr>
        <a:xfrm>
          <a:off x="0" y="0"/>
          <a:ext cx="0" cy="0"/>
          <a:chOff x="0" y="0"/>
          <a:chExt cx="0" cy="0"/>
        </a:xfrm>
      </p:grpSpPr>
      <p:grpSp>
        <p:nvGrpSpPr>
          <p:cNvPr id="87" name="Google Shape;87;p17"/>
          <p:cNvGrpSpPr/>
          <p:nvPr/>
        </p:nvGrpSpPr>
        <p:grpSpPr>
          <a:xfrm>
            <a:off x="324138" y="212338"/>
            <a:ext cx="7142316" cy="578925"/>
            <a:chOff x="241250" y="209900"/>
            <a:chExt cx="7142316" cy="578925"/>
          </a:xfrm>
        </p:grpSpPr>
        <p:pic>
          <p:nvPicPr>
            <p:cNvPr id="88" name="Google Shape;88;p17"/>
            <p:cNvPicPr preferRelativeResize="0"/>
            <p:nvPr/>
          </p:nvPicPr>
          <p:blipFill>
            <a:blip r:embed="rId3">
              <a:alphaModFix/>
            </a:blip>
            <a:stretch>
              <a:fillRect/>
            </a:stretch>
          </p:blipFill>
          <p:spPr>
            <a:xfrm>
              <a:off x="241250" y="209900"/>
              <a:ext cx="1535826" cy="578925"/>
            </a:xfrm>
            <a:prstGeom prst="rect">
              <a:avLst/>
            </a:prstGeom>
            <a:noFill/>
            <a:ln>
              <a:noFill/>
            </a:ln>
          </p:spPr>
        </p:pic>
        <p:cxnSp>
          <p:nvCxnSpPr>
            <p:cNvPr id="89" name="Google Shape;89;p17"/>
            <p:cNvCxnSpPr/>
            <p:nvPr/>
          </p:nvCxnSpPr>
          <p:spPr>
            <a:xfrm flipV="1">
              <a:off x="1821375" y="726332"/>
              <a:ext cx="5562191" cy="4994"/>
            </a:xfrm>
            <a:prstGeom prst="straightConnector1">
              <a:avLst/>
            </a:prstGeom>
            <a:noFill/>
            <a:ln w="28575" cap="flat" cmpd="sng">
              <a:solidFill>
                <a:srgbClr val="C31230"/>
              </a:solidFill>
              <a:prstDash val="solid"/>
              <a:round/>
              <a:headEnd type="none" w="med" len="med"/>
              <a:tailEnd type="none" w="med" len="med"/>
            </a:ln>
          </p:spPr>
        </p:cxnSp>
      </p:grpSp>
      <p:sp>
        <p:nvSpPr>
          <p:cNvPr id="91" name="Google Shape;91;p17"/>
          <p:cNvSpPr txBox="1"/>
          <p:nvPr/>
        </p:nvSpPr>
        <p:spPr>
          <a:xfrm>
            <a:off x="1904262" y="819380"/>
            <a:ext cx="5562191" cy="4186373"/>
          </a:xfrm>
          <a:prstGeom prst="rect">
            <a:avLst/>
          </a:prstGeom>
          <a:noFill/>
          <a:ln>
            <a:noFill/>
          </a:ln>
        </p:spPr>
        <p:txBody>
          <a:bodyPr spcFirstLastPara="1" wrap="square" lIns="91425" tIns="91425" rIns="91425" bIns="91425" anchor="t" anchorCtr="0">
            <a:noAutofit/>
          </a:bodyPr>
          <a:lstStyle/>
          <a:p>
            <a:pPr lvl="0" algn="just" defTabSz="622300">
              <a:spcBef>
                <a:spcPts val="300"/>
              </a:spcBef>
              <a:spcAft>
                <a:spcPts val="300"/>
              </a:spcAft>
              <a:buClrTx/>
            </a:pPr>
            <a:r>
              <a:rPr lang="es-ES" sz="1500" b="1" u="sng" kern="1200" dirty="0">
                <a:solidFill>
                  <a:srgbClr val="C00000"/>
                </a:solidFill>
                <a:latin typeface="Arial" panose="020B0604020202020204" pitchFamily="34" charset="0"/>
                <a:ea typeface="+mn-ea"/>
                <a:cs typeface="Arial" panose="020B0604020202020204" pitchFamily="34" charset="0"/>
              </a:rPr>
              <a:t>Tercera etapa</a:t>
            </a:r>
            <a:r>
              <a:rPr lang="es-ES" sz="1500" b="1" kern="1200" dirty="0">
                <a:solidFill>
                  <a:srgbClr val="C00000"/>
                </a:solidFill>
                <a:latin typeface="Arial" panose="020B0604020202020204" pitchFamily="34" charset="0"/>
                <a:ea typeface="+mn-ea"/>
                <a:cs typeface="Arial" panose="020B0604020202020204" pitchFamily="34" charset="0"/>
              </a:rPr>
              <a:t>: </a:t>
            </a:r>
            <a:r>
              <a:rPr lang="es-ES" sz="1500" kern="1200" dirty="0">
                <a:solidFill>
                  <a:srgbClr val="001C38"/>
                </a:solidFill>
                <a:latin typeface="Arial" panose="020B0604020202020204" pitchFamily="34" charset="0"/>
                <a:ea typeface="+mn-ea"/>
                <a:cs typeface="Arial" panose="020B0604020202020204" pitchFamily="34" charset="0"/>
              </a:rPr>
              <a:t>concepto de </a:t>
            </a:r>
            <a:r>
              <a:rPr lang="es-ES" sz="1500" kern="1200" dirty="0">
                <a:solidFill>
                  <a:schemeClr val="accent5"/>
                </a:solidFill>
                <a:latin typeface="Arial" panose="020B0604020202020204" pitchFamily="34" charset="0"/>
                <a:ea typeface="+mn-ea"/>
                <a:cs typeface="Arial" panose="020B0604020202020204" pitchFamily="34" charset="0"/>
              </a:rPr>
              <a:t>“empresa ingrávida”</a:t>
            </a:r>
          </a:p>
          <a:p>
            <a:pPr marL="285750" lvl="1" indent="-285750" algn="just" defTabSz="622300">
              <a:spcBef>
                <a:spcPts val="300"/>
              </a:spcBef>
              <a:spcAft>
                <a:spcPts val="300"/>
              </a:spcAft>
              <a:buClrTx/>
              <a:buFont typeface="Wingdings" panose="05000000000000000000" pitchFamily="2" charset="2"/>
              <a:buChar char="q"/>
            </a:pPr>
            <a:r>
              <a:rPr lang="es-ES" sz="1500" kern="1200" dirty="0">
                <a:solidFill>
                  <a:srgbClr val="001C38"/>
                </a:solidFill>
                <a:latin typeface="Arial" panose="020B0604020202020204" pitchFamily="34" charset="0"/>
                <a:ea typeface="+mn-ea"/>
                <a:cs typeface="Arial" panose="020B0604020202020204" pitchFamily="34" charset="0"/>
              </a:rPr>
              <a:t>Tercera revolución industrial, intangibles, conocimiento e información</a:t>
            </a:r>
          </a:p>
          <a:p>
            <a:pPr marL="285750" lvl="1" indent="-285750" algn="just" defTabSz="622300">
              <a:spcBef>
                <a:spcPts val="300"/>
              </a:spcBef>
              <a:spcAft>
                <a:spcPts val="300"/>
              </a:spcAft>
              <a:buClrTx/>
              <a:buFont typeface="Wingdings" panose="05000000000000000000" pitchFamily="2" charset="2"/>
              <a:buChar char="q"/>
            </a:pPr>
            <a:r>
              <a:rPr lang="es-ES" sz="1500" kern="1200" dirty="0">
                <a:solidFill>
                  <a:srgbClr val="001C38"/>
                </a:solidFill>
                <a:latin typeface="Arial" panose="020B0604020202020204" pitchFamily="34" charset="0"/>
                <a:ea typeface="+mn-ea"/>
                <a:cs typeface="Arial" panose="020B0604020202020204" pitchFamily="34" charset="0"/>
              </a:rPr>
              <a:t>Cuarta revolución industrial: transición a los elementos </a:t>
            </a:r>
            <a:r>
              <a:rPr lang="es-ES" sz="1500" kern="1200" dirty="0" smtClean="0">
                <a:solidFill>
                  <a:srgbClr val="001C38"/>
                </a:solidFill>
                <a:latin typeface="Arial" panose="020B0604020202020204" pitchFamily="34" charset="0"/>
                <a:ea typeface="+mn-ea"/>
                <a:cs typeface="Arial" panose="020B0604020202020204" pitchFamily="34" charset="0"/>
              </a:rPr>
              <a:t>inmateriales: </a:t>
            </a:r>
            <a:r>
              <a:rPr lang="es-ES" sz="1500" kern="1200" dirty="0" smtClean="0">
                <a:solidFill>
                  <a:schemeClr val="accent5"/>
                </a:solidFill>
                <a:latin typeface="Arial" panose="020B0604020202020204" pitchFamily="34" charset="0"/>
                <a:ea typeface="+mn-ea"/>
                <a:cs typeface="Arial" panose="020B0604020202020204" pitchFamily="34" charset="0"/>
              </a:rPr>
              <a:t>datos, aplicaciones, algoritmos, </a:t>
            </a:r>
            <a:r>
              <a:rPr lang="es-ES" sz="1500" kern="1200" dirty="0" err="1" smtClean="0">
                <a:solidFill>
                  <a:schemeClr val="accent5"/>
                </a:solidFill>
                <a:latin typeface="Arial" panose="020B0604020202020204" pitchFamily="34" charset="0"/>
                <a:ea typeface="+mn-ea"/>
                <a:cs typeface="Arial" panose="020B0604020202020204" pitchFamily="34" charset="0"/>
              </a:rPr>
              <a:t>IA</a:t>
            </a:r>
            <a:r>
              <a:rPr lang="es-ES" sz="1500" kern="1200" dirty="0" smtClean="0">
                <a:solidFill>
                  <a:schemeClr val="accent5"/>
                </a:solidFill>
                <a:latin typeface="Arial" panose="020B0604020202020204" pitchFamily="34" charset="0"/>
                <a:ea typeface="+mn-ea"/>
                <a:cs typeface="Arial" panose="020B0604020202020204" pitchFamily="34" charset="0"/>
              </a:rPr>
              <a:t>, etc. </a:t>
            </a:r>
            <a:endParaRPr lang="es-ES" sz="1500" kern="1200" dirty="0">
              <a:solidFill>
                <a:schemeClr val="accent5"/>
              </a:solidFill>
              <a:latin typeface="Arial" panose="020B0604020202020204" pitchFamily="34" charset="0"/>
              <a:ea typeface="+mn-ea"/>
              <a:cs typeface="Arial" panose="020B0604020202020204" pitchFamily="34" charset="0"/>
            </a:endParaRPr>
          </a:p>
          <a:p>
            <a:pPr marL="285750" lvl="1" indent="-285750" algn="just" defTabSz="622300">
              <a:spcBef>
                <a:spcPts val="300"/>
              </a:spcBef>
              <a:spcAft>
                <a:spcPts val="300"/>
              </a:spcAft>
              <a:buClrTx/>
              <a:buFont typeface="Wingdings" panose="05000000000000000000" pitchFamily="2" charset="2"/>
              <a:buChar char="q"/>
            </a:pPr>
            <a:r>
              <a:rPr lang="es-ES" sz="1500" kern="1200" dirty="0">
                <a:solidFill>
                  <a:srgbClr val="001C38"/>
                </a:solidFill>
                <a:latin typeface="Arial" panose="020B0604020202020204" pitchFamily="34" charset="0"/>
                <a:ea typeface="+mn-ea"/>
                <a:cs typeface="Arial" panose="020B0604020202020204" pitchFamily="34" charset="0"/>
              </a:rPr>
              <a:t>Subsistirán las dueñas de plataformas virtuales, marca donde se pone en contacto oferta y </a:t>
            </a:r>
            <a:r>
              <a:rPr lang="es-ES" sz="1500" kern="1200" dirty="0" smtClean="0">
                <a:solidFill>
                  <a:srgbClr val="001C38"/>
                </a:solidFill>
                <a:latin typeface="Arial" panose="020B0604020202020204" pitchFamily="34" charset="0"/>
                <a:ea typeface="+mn-ea"/>
                <a:cs typeface="Arial" panose="020B0604020202020204" pitchFamily="34" charset="0"/>
              </a:rPr>
              <a:t>demanda (</a:t>
            </a:r>
            <a:r>
              <a:rPr lang="es-ES" sz="1500" kern="1200" dirty="0" err="1" smtClean="0">
                <a:solidFill>
                  <a:srgbClr val="001C38"/>
                </a:solidFill>
                <a:latin typeface="Arial" panose="020B0604020202020204" pitchFamily="34" charset="0"/>
                <a:ea typeface="+mn-ea"/>
                <a:cs typeface="Arial" panose="020B0604020202020204" pitchFamily="34" charset="0"/>
              </a:rPr>
              <a:t>TODOLÍ</a:t>
            </a:r>
            <a:r>
              <a:rPr lang="es-ES" sz="1500" kern="1200" dirty="0" smtClean="0">
                <a:solidFill>
                  <a:srgbClr val="001C38"/>
                </a:solidFill>
                <a:latin typeface="Arial" panose="020B0604020202020204" pitchFamily="34" charset="0"/>
                <a:ea typeface="+mn-ea"/>
                <a:cs typeface="Arial" panose="020B0604020202020204" pitchFamily="34" charset="0"/>
              </a:rPr>
              <a:t>)</a:t>
            </a:r>
          </a:p>
          <a:p>
            <a:pPr marL="285750" lvl="1" indent="-285750" algn="just" defTabSz="622300">
              <a:spcBef>
                <a:spcPts val="300"/>
              </a:spcBef>
              <a:spcAft>
                <a:spcPts val="300"/>
              </a:spcAft>
              <a:buClrTx/>
              <a:buFont typeface="Wingdings" panose="05000000000000000000" pitchFamily="2" charset="2"/>
              <a:buChar char="q"/>
            </a:pPr>
            <a:r>
              <a:rPr lang="es-ES" sz="1500" kern="1200" dirty="0" smtClean="0">
                <a:solidFill>
                  <a:srgbClr val="001C38"/>
                </a:solidFill>
                <a:latin typeface="Arial" panose="020B0604020202020204" pitchFamily="34" charset="0"/>
                <a:ea typeface="+mn-ea"/>
                <a:cs typeface="Arial" panose="020B0604020202020204" pitchFamily="34" charset="0"/>
              </a:rPr>
              <a:t>Apps (</a:t>
            </a:r>
            <a:r>
              <a:rPr lang="es-ES" sz="1500" kern="1200" dirty="0" err="1" smtClean="0">
                <a:solidFill>
                  <a:srgbClr val="001C38"/>
                </a:solidFill>
                <a:latin typeface="Arial" panose="020B0604020202020204" pitchFamily="34" charset="0"/>
                <a:ea typeface="+mn-ea"/>
                <a:cs typeface="Arial" panose="020B0604020202020204" pitchFamily="34" charset="0"/>
              </a:rPr>
              <a:t>STS</a:t>
            </a:r>
            <a:r>
              <a:rPr lang="es-ES" sz="1500" kern="1200" dirty="0" smtClean="0">
                <a:solidFill>
                  <a:srgbClr val="001C38"/>
                </a:solidFill>
                <a:latin typeface="Arial" panose="020B0604020202020204" pitchFamily="34" charset="0"/>
                <a:ea typeface="+mn-ea"/>
                <a:cs typeface="Arial" panose="020B0604020202020204" pitchFamily="34" charset="0"/>
              </a:rPr>
              <a:t> 805/2020, </a:t>
            </a:r>
            <a:r>
              <a:rPr lang="es-ES" sz="1500" kern="1200" dirty="0" err="1" smtClean="0">
                <a:solidFill>
                  <a:srgbClr val="001C38"/>
                </a:solidFill>
                <a:latin typeface="Arial" panose="020B0604020202020204" pitchFamily="34" charset="0"/>
                <a:ea typeface="+mn-ea"/>
                <a:cs typeface="Arial" panose="020B0604020202020204" pitchFamily="34" charset="0"/>
              </a:rPr>
              <a:t>Glovo</a:t>
            </a:r>
            <a:r>
              <a:rPr lang="es-ES" sz="1500" kern="1200" dirty="0" smtClean="0">
                <a:solidFill>
                  <a:srgbClr val="001C38"/>
                </a:solidFill>
                <a:latin typeface="Arial" panose="020B0604020202020204" pitchFamily="34" charset="0"/>
                <a:ea typeface="+mn-ea"/>
                <a:cs typeface="Arial" panose="020B0604020202020204" pitchFamily="34" charset="0"/>
              </a:rPr>
              <a:t>); SSJS14 Madrid 2/02/23 (Amazon Flex) </a:t>
            </a:r>
          </a:p>
          <a:p>
            <a:pPr marL="285750" lvl="1" indent="-285750" algn="just" defTabSz="622300">
              <a:spcBef>
                <a:spcPts val="300"/>
              </a:spcBef>
              <a:spcAft>
                <a:spcPts val="300"/>
              </a:spcAft>
              <a:buClrTx/>
              <a:buFont typeface="Wingdings" panose="05000000000000000000" pitchFamily="2" charset="2"/>
              <a:buChar char="q"/>
            </a:pPr>
            <a:r>
              <a:rPr lang="es-ES" sz="1500" kern="1200" dirty="0" smtClean="0">
                <a:solidFill>
                  <a:srgbClr val="001C38"/>
                </a:solidFill>
                <a:latin typeface="Arial" panose="020B0604020202020204" pitchFamily="34" charset="0"/>
                <a:ea typeface="+mn-ea"/>
                <a:cs typeface="Arial" panose="020B0604020202020204" pitchFamily="34" charset="0"/>
              </a:rPr>
              <a:t>Software</a:t>
            </a:r>
            <a:r>
              <a:rPr lang="es-ES" sz="1500" kern="1200" dirty="0">
                <a:solidFill>
                  <a:srgbClr val="001C38"/>
                </a:solidFill>
                <a:latin typeface="Arial" panose="020B0604020202020204" pitchFamily="34" charset="0"/>
                <a:ea typeface="+mn-ea"/>
                <a:cs typeface="Arial" panose="020B0604020202020204" pitchFamily="34" charset="0"/>
              </a:rPr>
              <a:t>, licencias y crédito de los proveedores (Doctrina agencias de viajes STSJ </a:t>
            </a:r>
            <a:r>
              <a:rPr lang="es-ES" sz="1500" kern="1200" dirty="0" err="1">
                <a:solidFill>
                  <a:srgbClr val="001C38"/>
                </a:solidFill>
                <a:latin typeface="Arial" panose="020B0604020202020204" pitchFamily="34" charset="0"/>
                <a:ea typeface="+mn-ea"/>
                <a:cs typeface="Arial" panose="020B0604020202020204" pitchFamily="34" charset="0"/>
              </a:rPr>
              <a:t>PVasco</a:t>
            </a:r>
            <a:r>
              <a:rPr lang="es-ES" sz="1500" kern="1200" dirty="0">
                <a:solidFill>
                  <a:srgbClr val="001C38"/>
                </a:solidFill>
                <a:latin typeface="Arial" panose="020B0604020202020204" pitchFamily="34" charset="0"/>
                <a:ea typeface="+mn-ea"/>
                <a:cs typeface="Arial" panose="020B0604020202020204" pitchFamily="34" charset="0"/>
              </a:rPr>
              <a:t> 2045/13) </a:t>
            </a:r>
            <a:endParaRPr lang="es-ES" sz="1500" kern="1200" dirty="0" smtClean="0">
              <a:solidFill>
                <a:srgbClr val="001C38"/>
              </a:solidFill>
              <a:latin typeface="Arial" panose="020B0604020202020204" pitchFamily="34" charset="0"/>
              <a:ea typeface="+mn-ea"/>
              <a:cs typeface="Arial" panose="020B0604020202020204" pitchFamily="34" charset="0"/>
            </a:endParaRPr>
          </a:p>
          <a:p>
            <a:pPr marL="285750" indent="-285750" algn="just" defTabSz="622300">
              <a:spcBef>
                <a:spcPts val="300"/>
              </a:spcBef>
              <a:spcAft>
                <a:spcPts val="300"/>
              </a:spcAft>
              <a:buClrTx/>
              <a:buFont typeface="Wingdings" panose="05000000000000000000" pitchFamily="2" charset="2"/>
              <a:buChar char="q"/>
            </a:pPr>
            <a:r>
              <a:rPr lang="es-ES" sz="1500" kern="1200" dirty="0">
                <a:solidFill>
                  <a:srgbClr val="001C38"/>
                </a:solidFill>
                <a:latin typeface="Arial" panose="020B0604020202020204" pitchFamily="34" charset="0"/>
                <a:cs typeface="Arial" panose="020B0604020202020204" pitchFamily="34" charset="0"/>
              </a:rPr>
              <a:t>Clientela (</a:t>
            </a:r>
            <a:r>
              <a:rPr lang="es-ES" sz="1500" kern="1200" dirty="0" err="1">
                <a:solidFill>
                  <a:srgbClr val="001C38"/>
                </a:solidFill>
                <a:latin typeface="Arial" panose="020B0604020202020204" pitchFamily="34" charset="0"/>
                <a:cs typeface="Arial" panose="020B0604020202020204" pitchFamily="34" charset="0"/>
              </a:rPr>
              <a:t>STJUE</a:t>
            </a:r>
            <a:r>
              <a:rPr lang="es-ES" sz="1500" kern="1200" dirty="0">
                <a:solidFill>
                  <a:srgbClr val="001C38"/>
                </a:solidFill>
                <a:latin typeface="Arial" panose="020B0604020202020204" pitchFamily="34" charset="0"/>
                <a:cs typeface="Arial" panose="020B0604020202020204" pitchFamily="34" charset="0"/>
              </a:rPr>
              <a:t>, </a:t>
            </a:r>
            <a:r>
              <a:rPr lang="es-ES" sz="1500" kern="1200" dirty="0" err="1">
                <a:solidFill>
                  <a:srgbClr val="001C38"/>
                </a:solidFill>
                <a:latin typeface="Arial" panose="020B0604020202020204" pitchFamily="34" charset="0"/>
                <a:cs typeface="Arial" panose="020B0604020202020204" pitchFamily="34" charset="0"/>
              </a:rPr>
              <a:t>Dodic</a:t>
            </a:r>
            <a:r>
              <a:rPr lang="es-ES" sz="1500" kern="1200" dirty="0">
                <a:solidFill>
                  <a:srgbClr val="001C38"/>
                </a:solidFill>
                <a:latin typeface="Arial" panose="020B0604020202020204" pitchFamily="34" charset="0"/>
                <a:cs typeface="Arial" panose="020B0604020202020204" pitchFamily="34" charset="0"/>
              </a:rPr>
              <a:t>, C-194/18</a:t>
            </a:r>
            <a:r>
              <a:rPr lang="es-ES" sz="1500" kern="1200" dirty="0" smtClean="0">
                <a:solidFill>
                  <a:srgbClr val="001C38"/>
                </a:solidFill>
                <a:latin typeface="Arial" panose="020B0604020202020204" pitchFamily="34" charset="0"/>
                <a:cs typeface="Arial" panose="020B0604020202020204" pitchFamily="34" charset="0"/>
              </a:rPr>
              <a:t>)</a:t>
            </a:r>
            <a:endParaRPr lang="es-ES" sz="1500" kern="1200" dirty="0">
              <a:solidFill>
                <a:schemeClr val="accent6">
                  <a:lumMod val="75000"/>
                </a:schemeClr>
              </a:solidFill>
              <a:latin typeface="Arial" panose="020B0604020202020204" pitchFamily="34" charset="0"/>
              <a:cs typeface="Arial" panose="020B0604020202020204" pitchFamily="34" charset="0"/>
            </a:endParaRPr>
          </a:p>
          <a:p>
            <a:pPr marL="285750" lvl="1" indent="-285750" algn="just" defTabSz="622300">
              <a:spcBef>
                <a:spcPts val="300"/>
              </a:spcBef>
              <a:spcAft>
                <a:spcPts val="300"/>
              </a:spcAft>
              <a:buClrTx/>
              <a:buFont typeface="Wingdings" panose="05000000000000000000" pitchFamily="2" charset="2"/>
              <a:buChar char="q"/>
            </a:pPr>
            <a:r>
              <a:rPr lang="es-ES" sz="1500" i="1" kern="1200" dirty="0">
                <a:solidFill>
                  <a:srgbClr val="001C38"/>
                </a:solidFill>
                <a:latin typeface="Arial" panose="020B0604020202020204" pitchFamily="34" charset="0"/>
                <a:cs typeface="Arial" panose="020B0604020202020204" pitchFamily="34" charset="0"/>
              </a:rPr>
              <a:t>Centralidad de los datos; ¿algoritmo puede ser una UPA?; ¿</a:t>
            </a:r>
            <a:r>
              <a:rPr lang="es-ES" sz="1500" i="1" kern="1200" dirty="0" err="1">
                <a:solidFill>
                  <a:srgbClr val="001C38"/>
                </a:solidFill>
                <a:latin typeface="Arial" panose="020B0604020202020204" pitchFamily="34" charset="0"/>
                <a:cs typeface="Arial" panose="020B0604020202020204" pitchFamily="34" charset="0"/>
              </a:rPr>
              <a:t>IA</a:t>
            </a:r>
            <a:r>
              <a:rPr lang="es-ES" sz="1500" i="1" kern="1200" dirty="0">
                <a:solidFill>
                  <a:srgbClr val="001C38"/>
                </a:solidFill>
                <a:latin typeface="Arial" panose="020B0604020202020204" pitchFamily="34" charset="0"/>
                <a:cs typeface="Arial" panose="020B0604020202020204" pitchFamily="34" charset="0"/>
              </a:rPr>
              <a:t>?</a:t>
            </a:r>
          </a:p>
          <a:p>
            <a:pPr marL="285750" lvl="1" indent="-285750" algn="just" defTabSz="622300">
              <a:spcBef>
                <a:spcPts val="300"/>
              </a:spcBef>
              <a:spcAft>
                <a:spcPts val="300"/>
              </a:spcAft>
              <a:buClrTx/>
              <a:buFont typeface="Wingdings" panose="05000000000000000000" pitchFamily="2" charset="2"/>
              <a:buChar char="q"/>
            </a:pPr>
            <a:r>
              <a:rPr lang="es-ES" sz="1500" i="1" kern="1200" dirty="0">
                <a:solidFill>
                  <a:srgbClr val="001C38"/>
                </a:solidFill>
                <a:latin typeface="Arial" panose="020B0604020202020204" pitchFamily="34" charset="0"/>
                <a:cs typeface="Arial" panose="020B0604020202020204" pitchFamily="34" charset="0"/>
              </a:rPr>
              <a:t>“</a:t>
            </a:r>
            <a:r>
              <a:rPr lang="es-ES" sz="1500" i="1" kern="1200" dirty="0" err="1">
                <a:solidFill>
                  <a:srgbClr val="001C38"/>
                </a:solidFill>
                <a:latin typeface="Arial" panose="020B0604020202020204" pitchFamily="34" charset="0"/>
                <a:cs typeface="Arial" panose="020B0604020202020204" pitchFamily="34" charset="0"/>
              </a:rPr>
              <a:t>Employer</a:t>
            </a:r>
            <a:r>
              <a:rPr lang="es-ES" sz="1500" i="1" kern="1200" dirty="0">
                <a:solidFill>
                  <a:srgbClr val="001C38"/>
                </a:solidFill>
                <a:latin typeface="Arial" panose="020B0604020202020204" pitchFamily="34" charset="0"/>
                <a:cs typeface="Arial" panose="020B0604020202020204" pitchFamily="34" charset="0"/>
              </a:rPr>
              <a:t> </a:t>
            </a:r>
            <a:r>
              <a:rPr lang="es-ES" sz="1500" i="1" kern="1200" dirty="0" err="1">
                <a:solidFill>
                  <a:srgbClr val="001C38"/>
                </a:solidFill>
                <a:latin typeface="Arial" panose="020B0604020202020204" pitchFamily="34" charset="0"/>
                <a:cs typeface="Arial" panose="020B0604020202020204" pitchFamily="34" charset="0"/>
              </a:rPr>
              <a:t>is</a:t>
            </a:r>
            <a:r>
              <a:rPr lang="es-ES" sz="1500" i="1" kern="1200" dirty="0">
                <a:solidFill>
                  <a:srgbClr val="001C38"/>
                </a:solidFill>
                <a:latin typeface="Arial" panose="020B0604020202020204" pitchFamily="34" charset="0"/>
                <a:cs typeface="Arial" panose="020B0604020202020204" pitchFamily="34" charset="0"/>
              </a:rPr>
              <a:t> a concept </a:t>
            </a:r>
            <a:r>
              <a:rPr lang="es-ES" sz="1500" i="1" kern="1200" dirty="0" err="1">
                <a:solidFill>
                  <a:srgbClr val="001C38"/>
                </a:solidFill>
                <a:latin typeface="Arial" panose="020B0604020202020204" pitchFamily="34" charset="0"/>
                <a:cs typeface="Arial" panose="020B0604020202020204" pitchFamily="34" charset="0"/>
              </a:rPr>
              <a:t>under</a:t>
            </a:r>
            <a:r>
              <a:rPr lang="es-ES" sz="1500" i="1" kern="1200" dirty="0">
                <a:solidFill>
                  <a:srgbClr val="001C38"/>
                </a:solidFill>
                <a:latin typeface="Arial" panose="020B0604020202020204" pitchFamily="34" charset="0"/>
                <a:cs typeface="Arial" panose="020B0604020202020204" pitchFamily="34" charset="0"/>
              </a:rPr>
              <a:t> </a:t>
            </a:r>
            <a:r>
              <a:rPr lang="es-ES" sz="1500" i="1" kern="1200" dirty="0" err="1">
                <a:solidFill>
                  <a:srgbClr val="001C38"/>
                </a:solidFill>
                <a:latin typeface="Arial" panose="020B0604020202020204" pitchFamily="34" charset="0"/>
                <a:cs typeface="Arial" panose="020B0604020202020204" pitchFamily="34" charset="0"/>
              </a:rPr>
              <a:t>pressure</a:t>
            </a:r>
            <a:r>
              <a:rPr lang="es-ES" sz="1500" kern="1200" dirty="0">
                <a:solidFill>
                  <a:srgbClr val="001C38"/>
                </a:solidFill>
                <a:latin typeface="Arial" panose="020B0604020202020204" pitchFamily="34" charset="0"/>
                <a:cs typeface="Arial" panose="020B0604020202020204" pitchFamily="34" charset="0"/>
              </a:rPr>
              <a:t>” (</a:t>
            </a:r>
            <a:r>
              <a:rPr lang="es-ES" sz="1500" kern="1200" dirty="0" err="1">
                <a:solidFill>
                  <a:srgbClr val="001C38"/>
                </a:solidFill>
                <a:latin typeface="Arial" panose="020B0604020202020204" pitchFamily="34" charset="0"/>
                <a:cs typeface="Arial" panose="020B0604020202020204" pitchFamily="34" charset="0"/>
              </a:rPr>
              <a:t>PRASSL</a:t>
            </a:r>
            <a:r>
              <a:rPr lang="es-ES" sz="1500" kern="1200" dirty="0">
                <a:solidFill>
                  <a:srgbClr val="001C38"/>
                </a:solidFill>
                <a:latin typeface="Arial" panose="020B0604020202020204" pitchFamily="34" charset="0"/>
                <a:cs typeface="Arial" panose="020B0604020202020204" pitchFamily="34" charset="0"/>
              </a:rPr>
              <a:t>)</a:t>
            </a:r>
          </a:p>
          <a:p>
            <a:pPr marL="179388" lvl="1" indent="-179388" algn="just" defTabSz="622300">
              <a:spcBef>
                <a:spcPts val="300"/>
              </a:spcBef>
              <a:spcAft>
                <a:spcPts val="300"/>
              </a:spcAft>
              <a:buClrTx/>
              <a:buFont typeface="Arial" panose="020B0604020202020204" pitchFamily="34" charset="0"/>
              <a:buChar char="•"/>
            </a:pPr>
            <a:endParaRPr lang="es-ES" sz="1500" kern="1200" dirty="0">
              <a:solidFill>
                <a:srgbClr val="001C38"/>
              </a:solidFill>
              <a:latin typeface="Arial" panose="020B0604020202020204" pitchFamily="34" charset="0"/>
              <a:ea typeface="+mn-ea"/>
              <a:cs typeface="Arial" panose="020B0604020202020204" pitchFamily="34" charset="0"/>
            </a:endParaRPr>
          </a:p>
        </p:txBody>
      </p:sp>
      <p:pic>
        <p:nvPicPr>
          <p:cNvPr id="7" name="Imagen 6"/>
          <p:cNvPicPr>
            <a:picLocks noChangeAspect="1"/>
          </p:cNvPicPr>
          <p:nvPr/>
        </p:nvPicPr>
        <p:blipFill>
          <a:blip r:embed="rId4"/>
          <a:stretch>
            <a:fillRect/>
          </a:stretch>
        </p:blipFill>
        <p:spPr>
          <a:xfrm>
            <a:off x="-558778" y="1335464"/>
            <a:ext cx="3122901" cy="2728092"/>
          </a:xfrm>
          <a:prstGeom prst="rect">
            <a:avLst/>
          </a:prstGeom>
        </p:spPr>
      </p:pic>
      <p:pic>
        <p:nvPicPr>
          <p:cNvPr id="8" name="Imagen 7"/>
          <p:cNvPicPr>
            <a:picLocks noChangeAspect="1"/>
          </p:cNvPicPr>
          <p:nvPr/>
        </p:nvPicPr>
        <p:blipFill rotWithShape="1">
          <a:blip r:embed="rId5"/>
          <a:srcRect l="8045"/>
          <a:stretch/>
        </p:blipFill>
        <p:spPr>
          <a:xfrm>
            <a:off x="7720836" y="0"/>
            <a:ext cx="1423164" cy="5143500"/>
          </a:xfrm>
          <a:prstGeom prst="rect">
            <a:avLst/>
          </a:prstGeom>
        </p:spPr>
      </p:pic>
    </p:spTree>
    <p:extLst>
      <p:ext uri="{BB962C8B-B14F-4D97-AF65-F5344CB8AC3E}">
        <p14:creationId xmlns:p14="http://schemas.microsoft.com/office/powerpoint/2010/main" val="124569878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5"/>
        <p:cNvGrpSpPr/>
        <p:nvPr/>
      </p:nvGrpSpPr>
      <p:grpSpPr>
        <a:xfrm>
          <a:off x="0" y="0"/>
          <a:ext cx="0" cy="0"/>
          <a:chOff x="0" y="0"/>
          <a:chExt cx="0" cy="0"/>
        </a:xfrm>
      </p:grpSpPr>
      <p:pic>
        <p:nvPicPr>
          <p:cNvPr id="3" name="Imagen 2"/>
          <p:cNvPicPr>
            <a:picLocks noChangeAspect="1"/>
          </p:cNvPicPr>
          <p:nvPr/>
        </p:nvPicPr>
        <p:blipFill rotWithShape="1">
          <a:blip r:embed="rId3"/>
          <a:srcRect l="4157" r="2587"/>
          <a:stretch/>
        </p:blipFill>
        <p:spPr>
          <a:xfrm>
            <a:off x="7658959" y="4646"/>
            <a:ext cx="1485041" cy="5138854"/>
          </a:xfrm>
          <a:prstGeom prst="rect">
            <a:avLst/>
          </a:prstGeom>
        </p:spPr>
      </p:pic>
      <p:grpSp>
        <p:nvGrpSpPr>
          <p:cNvPr id="97" name="Google Shape;97;p18"/>
          <p:cNvGrpSpPr/>
          <p:nvPr/>
        </p:nvGrpSpPr>
        <p:grpSpPr>
          <a:xfrm>
            <a:off x="324138" y="212338"/>
            <a:ext cx="7142316" cy="578925"/>
            <a:chOff x="241250" y="209900"/>
            <a:chExt cx="7142316" cy="578925"/>
          </a:xfrm>
        </p:grpSpPr>
        <p:pic>
          <p:nvPicPr>
            <p:cNvPr id="98" name="Google Shape;98;p18"/>
            <p:cNvPicPr preferRelativeResize="0"/>
            <p:nvPr/>
          </p:nvPicPr>
          <p:blipFill>
            <a:blip r:embed="rId4">
              <a:alphaModFix/>
            </a:blip>
            <a:stretch>
              <a:fillRect/>
            </a:stretch>
          </p:blipFill>
          <p:spPr>
            <a:xfrm>
              <a:off x="241250" y="209900"/>
              <a:ext cx="1535826" cy="578925"/>
            </a:xfrm>
            <a:prstGeom prst="rect">
              <a:avLst/>
            </a:prstGeom>
            <a:noFill/>
            <a:ln>
              <a:noFill/>
            </a:ln>
          </p:spPr>
        </p:pic>
        <p:cxnSp>
          <p:nvCxnSpPr>
            <p:cNvPr id="99" name="Google Shape;99;p18"/>
            <p:cNvCxnSpPr/>
            <p:nvPr/>
          </p:nvCxnSpPr>
          <p:spPr>
            <a:xfrm>
              <a:off x="1821375" y="731325"/>
              <a:ext cx="5562191" cy="4529"/>
            </a:xfrm>
            <a:prstGeom prst="straightConnector1">
              <a:avLst/>
            </a:prstGeom>
            <a:noFill/>
            <a:ln w="28575" cap="flat" cmpd="sng">
              <a:solidFill>
                <a:srgbClr val="C31230"/>
              </a:solidFill>
              <a:prstDash val="solid"/>
              <a:round/>
              <a:headEnd type="none" w="med" len="med"/>
              <a:tailEnd type="none" w="med" len="med"/>
            </a:ln>
          </p:spPr>
        </p:cxnSp>
      </p:grpSp>
      <p:sp>
        <p:nvSpPr>
          <p:cNvPr id="100" name="Google Shape;100;p18"/>
          <p:cNvSpPr txBox="1"/>
          <p:nvPr/>
        </p:nvSpPr>
        <p:spPr>
          <a:xfrm>
            <a:off x="819151" y="903676"/>
            <a:ext cx="6743555" cy="861744"/>
          </a:xfrm>
          <a:prstGeom prst="rect">
            <a:avLst/>
          </a:prstGeom>
          <a:noFill/>
          <a:ln>
            <a:noFill/>
          </a:ln>
        </p:spPr>
        <p:txBody>
          <a:bodyPr spcFirstLastPara="1" wrap="square" lIns="91425" tIns="91425" rIns="91425" bIns="91425" anchor="t" anchorCtr="0">
            <a:spAutoFit/>
          </a:bodyPr>
          <a:lstStyle/>
          <a:p>
            <a:pPr lvl="0"/>
            <a:r>
              <a:rPr lang="es-ES" sz="2200" b="1" dirty="0">
                <a:solidFill>
                  <a:srgbClr val="C31230"/>
                </a:solidFill>
              </a:rPr>
              <a:t>Primer foco de problemas: </a:t>
            </a:r>
            <a:r>
              <a:rPr lang="es-ES" sz="2200" dirty="0" smtClean="0">
                <a:solidFill>
                  <a:srgbClr val="C31230"/>
                </a:solidFill>
              </a:rPr>
              <a:t>¿</a:t>
            </a:r>
            <a:r>
              <a:rPr lang="es-ES" sz="2200" dirty="0">
                <a:solidFill>
                  <a:srgbClr val="C31230"/>
                </a:solidFill>
              </a:rPr>
              <a:t>Compraventa de acciones sigue sin ser sucesión de empresa? (i)</a:t>
            </a:r>
            <a:endParaRPr sz="2200" dirty="0">
              <a:solidFill>
                <a:srgbClr val="C31230"/>
              </a:solidFill>
            </a:endParaRPr>
          </a:p>
        </p:txBody>
      </p:sp>
      <p:sp>
        <p:nvSpPr>
          <p:cNvPr id="96" name="Google Shape;96;p18"/>
          <p:cNvSpPr/>
          <p:nvPr/>
        </p:nvSpPr>
        <p:spPr>
          <a:xfrm>
            <a:off x="857672" y="1877834"/>
            <a:ext cx="6455803" cy="2769794"/>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 name="Google Shape;101;p18"/>
          <p:cNvSpPr txBox="1"/>
          <p:nvPr/>
        </p:nvSpPr>
        <p:spPr>
          <a:xfrm>
            <a:off x="909275" y="1887693"/>
            <a:ext cx="6352599" cy="2821812"/>
          </a:xfrm>
          <a:prstGeom prst="rect">
            <a:avLst/>
          </a:prstGeom>
          <a:noFill/>
          <a:ln>
            <a:noFill/>
          </a:ln>
        </p:spPr>
        <p:txBody>
          <a:bodyPr spcFirstLastPara="1" wrap="square" lIns="91425" tIns="91425" rIns="91425" bIns="91425" anchor="t" anchorCtr="0">
            <a:noAutofit/>
          </a:bodyPr>
          <a:lstStyle/>
          <a:p>
            <a:pPr marL="171450" lvl="0" indent="-171450" algn="just">
              <a:lnSpc>
                <a:spcPct val="115000"/>
              </a:lnSpc>
              <a:spcAft>
                <a:spcPts val="600"/>
              </a:spcAft>
              <a:buFont typeface="Arial" panose="020B0604020202020204" pitchFamily="34" charset="0"/>
              <a:buChar char="•"/>
            </a:pPr>
            <a:r>
              <a:rPr lang="es-ES" sz="1500" dirty="0">
                <a:solidFill>
                  <a:srgbClr val="282828"/>
                </a:solidFill>
              </a:rPr>
              <a:t>Pese a que el </a:t>
            </a:r>
            <a:r>
              <a:rPr lang="es-ES" sz="1500" i="1" dirty="0">
                <a:solidFill>
                  <a:srgbClr val="282828"/>
                </a:solidFill>
              </a:rPr>
              <a:t>share </a:t>
            </a:r>
            <a:r>
              <a:rPr lang="es-ES" sz="1500" i="1" dirty="0" err="1">
                <a:solidFill>
                  <a:srgbClr val="282828"/>
                </a:solidFill>
              </a:rPr>
              <a:t>deal</a:t>
            </a:r>
            <a:r>
              <a:rPr lang="es-ES" sz="1500" i="1" dirty="0">
                <a:solidFill>
                  <a:srgbClr val="282828"/>
                </a:solidFill>
              </a:rPr>
              <a:t> </a:t>
            </a:r>
            <a:r>
              <a:rPr lang="es-ES" sz="1500" dirty="0">
                <a:solidFill>
                  <a:srgbClr val="282828"/>
                </a:solidFill>
              </a:rPr>
              <a:t>sea la vía más utilizada para transmitir empresas, no configura un supuesto de sucesión empresarial del 44 ET y de la Directiva 2001/23 CE</a:t>
            </a:r>
          </a:p>
          <a:p>
            <a:pPr marL="171450" lvl="0" indent="-171450" algn="just">
              <a:lnSpc>
                <a:spcPct val="115000"/>
              </a:lnSpc>
              <a:spcAft>
                <a:spcPts val="600"/>
              </a:spcAft>
              <a:buFont typeface="Arial" panose="020B0604020202020204" pitchFamily="34" charset="0"/>
              <a:buChar char="•"/>
            </a:pPr>
            <a:r>
              <a:rPr lang="es-ES" sz="1500" dirty="0">
                <a:solidFill>
                  <a:srgbClr val="282828"/>
                </a:solidFill>
              </a:rPr>
              <a:t>No se cumple el elemento subjetivo (cambio de titular empresarial) STS 19/01/87; 29/11/1994 y 30/04/1999</a:t>
            </a:r>
          </a:p>
          <a:p>
            <a:pPr marL="171450" lvl="0" indent="-171450" algn="just">
              <a:lnSpc>
                <a:spcPct val="115000"/>
              </a:lnSpc>
              <a:spcAft>
                <a:spcPts val="600"/>
              </a:spcAft>
              <a:buFont typeface="Arial" panose="020B0604020202020204" pitchFamily="34" charset="0"/>
              <a:buChar char="•"/>
            </a:pPr>
            <a:r>
              <a:rPr lang="es-ES" sz="1500" dirty="0">
                <a:solidFill>
                  <a:srgbClr val="282828"/>
                </a:solidFill>
              </a:rPr>
              <a:t>¿Excluir </a:t>
            </a:r>
            <a:r>
              <a:rPr lang="es-ES" sz="1500" dirty="0" smtClean="0">
                <a:solidFill>
                  <a:srgbClr val="282828"/>
                </a:solidFill>
              </a:rPr>
              <a:t>del sistema el </a:t>
            </a:r>
            <a:r>
              <a:rPr lang="es-ES" sz="1500" dirty="0">
                <a:solidFill>
                  <a:srgbClr val="282828"/>
                </a:solidFill>
              </a:rPr>
              <a:t>“modo más importante de llevar a cabo el cambio de una propiedad de una empresa”? (</a:t>
            </a:r>
            <a:r>
              <a:rPr lang="es-ES" sz="1500" dirty="0" err="1">
                <a:solidFill>
                  <a:srgbClr val="282828"/>
                </a:solidFill>
              </a:rPr>
              <a:t>PRASSL</a:t>
            </a:r>
            <a:r>
              <a:rPr lang="es-ES" sz="1500" dirty="0">
                <a:solidFill>
                  <a:srgbClr val="282828"/>
                </a:solidFill>
              </a:rPr>
              <a:t>)</a:t>
            </a:r>
          </a:p>
          <a:p>
            <a:pPr marL="171450" lvl="0" indent="-171450" algn="just">
              <a:lnSpc>
                <a:spcPct val="115000"/>
              </a:lnSpc>
              <a:spcAft>
                <a:spcPts val="600"/>
              </a:spcAft>
              <a:buFont typeface="Arial" panose="020B0604020202020204" pitchFamily="34" charset="0"/>
              <a:buChar char="•"/>
            </a:pPr>
            <a:r>
              <a:rPr lang="es-ES" sz="1500" dirty="0">
                <a:solidFill>
                  <a:srgbClr val="282828"/>
                </a:solidFill>
              </a:rPr>
              <a:t>Formalmente es correcto (...) en la práctica es una suerte de barrera en la aplicación del 44 ET” (DE LA PUEBLA</a:t>
            </a:r>
            <a:r>
              <a:rPr lang="es-ES" sz="1500" dirty="0" smtClean="0">
                <a:solidFill>
                  <a:srgbClr val="282828"/>
                </a:solidFill>
              </a:rPr>
              <a:t>)</a:t>
            </a:r>
            <a:endParaRPr lang="es-ES" sz="1500" dirty="0">
              <a:solidFill>
                <a:srgbClr val="FF0000"/>
              </a:solidFill>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pic>
        <p:nvPicPr>
          <p:cNvPr id="3" name="Imagen 2"/>
          <p:cNvPicPr>
            <a:picLocks noChangeAspect="1"/>
          </p:cNvPicPr>
          <p:nvPr/>
        </p:nvPicPr>
        <p:blipFill>
          <a:blip r:embed="rId3"/>
          <a:stretch>
            <a:fillRect/>
          </a:stretch>
        </p:blipFill>
        <p:spPr>
          <a:xfrm>
            <a:off x="7542078" y="4646"/>
            <a:ext cx="1592450" cy="5138854"/>
          </a:xfrm>
          <a:prstGeom prst="rect">
            <a:avLst/>
          </a:prstGeom>
        </p:spPr>
      </p:pic>
      <p:grpSp>
        <p:nvGrpSpPr>
          <p:cNvPr id="97" name="Google Shape;97;p18"/>
          <p:cNvGrpSpPr/>
          <p:nvPr/>
        </p:nvGrpSpPr>
        <p:grpSpPr>
          <a:xfrm>
            <a:off x="324138" y="212338"/>
            <a:ext cx="7128566" cy="578925"/>
            <a:chOff x="241250" y="209900"/>
            <a:chExt cx="7128566" cy="578925"/>
          </a:xfrm>
        </p:grpSpPr>
        <p:pic>
          <p:nvPicPr>
            <p:cNvPr id="98" name="Google Shape;98;p18"/>
            <p:cNvPicPr preferRelativeResize="0"/>
            <p:nvPr/>
          </p:nvPicPr>
          <p:blipFill>
            <a:blip r:embed="rId4">
              <a:alphaModFix/>
            </a:blip>
            <a:stretch>
              <a:fillRect/>
            </a:stretch>
          </p:blipFill>
          <p:spPr>
            <a:xfrm>
              <a:off x="241250" y="209900"/>
              <a:ext cx="1535826" cy="578925"/>
            </a:xfrm>
            <a:prstGeom prst="rect">
              <a:avLst/>
            </a:prstGeom>
            <a:noFill/>
            <a:ln>
              <a:noFill/>
            </a:ln>
          </p:spPr>
        </p:pic>
        <p:cxnSp>
          <p:nvCxnSpPr>
            <p:cNvPr id="99" name="Google Shape;99;p18"/>
            <p:cNvCxnSpPr/>
            <p:nvPr/>
          </p:nvCxnSpPr>
          <p:spPr>
            <a:xfrm flipV="1">
              <a:off x="1821375" y="712582"/>
              <a:ext cx="5548441" cy="18743"/>
            </a:xfrm>
            <a:prstGeom prst="straightConnector1">
              <a:avLst/>
            </a:prstGeom>
            <a:noFill/>
            <a:ln w="28575" cap="flat" cmpd="sng">
              <a:solidFill>
                <a:srgbClr val="C31230"/>
              </a:solidFill>
              <a:prstDash val="solid"/>
              <a:round/>
              <a:headEnd type="none" w="med" len="med"/>
              <a:tailEnd type="none" w="med" len="med"/>
            </a:ln>
          </p:spPr>
        </p:cxnSp>
      </p:grpSp>
      <p:sp>
        <p:nvSpPr>
          <p:cNvPr id="100" name="Google Shape;100;p18"/>
          <p:cNvSpPr txBox="1"/>
          <p:nvPr/>
        </p:nvSpPr>
        <p:spPr>
          <a:xfrm>
            <a:off x="706715" y="838171"/>
            <a:ext cx="6692802" cy="861744"/>
          </a:xfrm>
          <a:prstGeom prst="rect">
            <a:avLst/>
          </a:prstGeom>
          <a:noFill/>
          <a:ln>
            <a:noFill/>
          </a:ln>
        </p:spPr>
        <p:txBody>
          <a:bodyPr spcFirstLastPara="1" wrap="square" lIns="91425" tIns="91425" rIns="91425" bIns="91425" anchor="t" anchorCtr="0">
            <a:spAutoFit/>
          </a:bodyPr>
          <a:lstStyle/>
          <a:p>
            <a:pPr lvl="0"/>
            <a:r>
              <a:rPr lang="es-ES" sz="2200" b="1" dirty="0">
                <a:solidFill>
                  <a:srgbClr val="C31230"/>
                </a:solidFill>
              </a:rPr>
              <a:t>Primer foco de problemas: </a:t>
            </a:r>
            <a:r>
              <a:rPr lang="es-ES" sz="2200" dirty="0" smtClean="0">
                <a:solidFill>
                  <a:srgbClr val="C31230"/>
                </a:solidFill>
              </a:rPr>
              <a:t>¿</a:t>
            </a:r>
            <a:r>
              <a:rPr lang="es-ES" sz="2200" dirty="0">
                <a:solidFill>
                  <a:srgbClr val="C31230"/>
                </a:solidFill>
              </a:rPr>
              <a:t>Compraventa de acciones sigue sin ser sucesión de empresa? (</a:t>
            </a:r>
            <a:r>
              <a:rPr lang="es-ES" sz="2200" dirty="0" smtClean="0">
                <a:solidFill>
                  <a:srgbClr val="C31230"/>
                </a:solidFill>
              </a:rPr>
              <a:t>ii)</a:t>
            </a:r>
            <a:endParaRPr sz="2200" dirty="0">
              <a:solidFill>
                <a:srgbClr val="C31230"/>
              </a:solidFill>
            </a:endParaRPr>
          </a:p>
        </p:txBody>
      </p:sp>
      <p:grpSp>
        <p:nvGrpSpPr>
          <p:cNvPr id="4" name="Grupo 3"/>
          <p:cNvGrpSpPr/>
          <p:nvPr/>
        </p:nvGrpSpPr>
        <p:grpSpPr>
          <a:xfrm>
            <a:off x="759902" y="1746823"/>
            <a:ext cx="6586428" cy="2990182"/>
            <a:chOff x="735645" y="1740473"/>
            <a:chExt cx="6586428" cy="2990182"/>
          </a:xfrm>
        </p:grpSpPr>
        <p:sp>
          <p:nvSpPr>
            <p:cNvPr id="96" name="Google Shape;96;p18"/>
            <p:cNvSpPr/>
            <p:nvPr/>
          </p:nvSpPr>
          <p:spPr>
            <a:xfrm>
              <a:off x="735645" y="1740473"/>
              <a:ext cx="6586428" cy="2990182"/>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 name="Google Shape;101;p18"/>
            <p:cNvSpPr txBox="1"/>
            <p:nvPr/>
          </p:nvSpPr>
          <p:spPr>
            <a:xfrm>
              <a:off x="759902" y="1746824"/>
              <a:ext cx="6472796" cy="2749550"/>
            </a:xfrm>
            <a:prstGeom prst="rect">
              <a:avLst/>
            </a:prstGeom>
            <a:noFill/>
            <a:ln>
              <a:noFill/>
            </a:ln>
          </p:spPr>
          <p:txBody>
            <a:bodyPr spcFirstLastPara="1" wrap="square" lIns="91425" tIns="91425" rIns="91425" bIns="91425" anchor="t" anchorCtr="0">
              <a:noAutofit/>
            </a:bodyPr>
            <a:lstStyle/>
            <a:p>
              <a:pPr marL="171450" lvl="0" indent="-171450" algn="just">
                <a:lnSpc>
                  <a:spcPct val="115000"/>
                </a:lnSpc>
                <a:spcAft>
                  <a:spcPts val="300"/>
                </a:spcAft>
                <a:buFont typeface="Arial" panose="020B0604020202020204" pitchFamily="34" charset="0"/>
                <a:buChar char="•"/>
              </a:pPr>
              <a:r>
                <a:rPr lang="es-ES" sz="1500" dirty="0">
                  <a:solidFill>
                    <a:srgbClr val="282828"/>
                  </a:solidFill>
                </a:rPr>
                <a:t>Informe de la UE núm. 46: “la personalidad jurídica del empleador continúa inalterada”</a:t>
              </a:r>
            </a:p>
            <a:p>
              <a:pPr marL="171450" lvl="0" indent="-171450" algn="just">
                <a:lnSpc>
                  <a:spcPct val="115000"/>
                </a:lnSpc>
                <a:spcAft>
                  <a:spcPts val="300"/>
                </a:spcAft>
                <a:buFont typeface="Arial" panose="020B0604020202020204" pitchFamily="34" charset="0"/>
                <a:buChar char="•"/>
              </a:pPr>
              <a:r>
                <a:rPr lang="es-ES" sz="1500" dirty="0">
                  <a:solidFill>
                    <a:srgbClr val="282828"/>
                  </a:solidFill>
                </a:rPr>
                <a:t>¿Cuál es el problema? No necesidad de subrogación ni responsabilidad solidaria (no hay cambio de titular).</a:t>
              </a:r>
            </a:p>
            <a:p>
              <a:pPr marL="171450" lvl="0" indent="-171450" algn="just">
                <a:lnSpc>
                  <a:spcPct val="115000"/>
                </a:lnSpc>
                <a:spcAft>
                  <a:spcPts val="300"/>
                </a:spcAft>
                <a:buFont typeface="Arial" panose="020B0604020202020204" pitchFamily="34" charset="0"/>
                <a:buChar char="•"/>
              </a:pPr>
              <a:r>
                <a:rPr lang="es-ES" sz="1500" dirty="0">
                  <a:solidFill>
                    <a:srgbClr val="282828"/>
                  </a:solidFill>
                </a:rPr>
                <a:t>¿Solución? Refuerzo de Derechos de información y consulta. Ocasión perdida </a:t>
              </a:r>
              <a:r>
                <a:rPr lang="es-ES" sz="1500" dirty="0" err="1">
                  <a:solidFill>
                    <a:srgbClr val="282828"/>
                  </a:solidFill>
                </a:rPr>
                <a:t>RDL</a:t>
              </a:r>
              <a:r>
                <a:rPr lang="es-ES" sz="1500" dirty="0">
                  <a:solidFill>
                    <a:srgbClr val="282828"/>
                  </a:solidFill>
                </a:rPr>
                <a:t> 5/2023, art. 88 y DA1.ª</a:t>
              </a:r>
            </a:p>
            <a:p>
              <a:pPr marL="171450" lvl="0" indent="-171450" algn="just">
                <a:lnSpc>
                  <a:spcPct val="115000"/>
                </a:lnSpc>
                <a:spcAft>
                  <a:spcPts val="300"/>
                </a:spcAft>
                <a:buFont typeface="Arial" panose="020B0604020202020204" pitchFamily="34" charset="0"/>
                <a:buChar char="•"/>
              </a:pPr>
              <a:r>
                <a:rPr lang="es-ES" sz="1500" dirty="0">
                  <a:solidFill>
                    <a:srgbClr val="282828"/>
                  </a:solidFill>
                </a:rPr>
                <a:t>Evitación del fraude (despidos y modificaciones sustanciales con ocasión de la sucesión)</a:t>
              </a:r>
            </a:p>
            <a:p>
              <a:pPr marL="171450" lvl="0" indent="-171450" algn="just">
                <a:lnSpc>
                  <a:spcPct val="115000"/>
                </a:lnSpc>
                <a:spcAft>
                  <a:spcPts val="300"/>
                </a:spcAft>
                <a:buFont typeface="Arial" panose="020B0604020202020204" pitchFamily="34" charset="0"/>
                <a:buChar char="•"/>
              </a:pPr>
              <a:r>
                <a:rPr lang="es-ES" sz="1500" dirty="0">
                  <a:solidFill>
                    <a:srgbClr val="282828"/>
                  </a:solidFill>
                </a:rPr>
                <a:t>Aplicación del 44.6 a 8 ET a supuestos de toma de control del 100% del accionariado.</a:t>
              </a:r>
            </a:p>
          </p:txBody>
        </p:sp>
      </p:grpSp>
    </p:spTree>
    <p:extLst>
      <p:ext uri="{BB962C8B-B14F-4D97-AF65-F5344CB8AC3E}">
        <p14:creationId xmlns:p14="http://schemas.microsoft.com/office/powerpoint/2010/main" val="356981325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05"/>
        <p:cNvGrpSpPr/>
        <p:nvPr/>
      </p:nvGrpSpPr>
      <p:grpSpPr>
        <a:xfrm>
          <a:off x="0" y="0"/>
          <a:ext cx="0" cy="0"/>
          <a:chOff x="0" y="0"/>
          <a:chExt cx="0" cy="0"/>
        </a:xfrm>
      </p:grpSpPr>
      <p:pic>
        <p:nvPicPr>
          <p:cNvPr id="2" name="Imagen 1"/>
          <p:cNvPicPr>
            <a:picLocks noChangeAspect="1"/>
          </p:cNvPicPr>
          <p:nvPr/>
        </p:nvPicPr>
        <p:blipFill rotWithShape="1">
          <a:blip r:embed="rId3"/>
          <a:srcRect l="5866" t="914"/>
          <a:stretch/>
        </p:blipFill>
        <p:spPr>
          <a:xfrm>
            <a:off x="7672710" y="-15903"/>
            <a:ext cx="1471290" cy="5172382"/>
          </a:xfrm>
          <a:prstGeom prst="rect">
            <a:avLst/>
          </a:prstGeom>
        </p:spPr>
      </p:pic>
      <p:grpSp>
        <p:nvGrpSpPr>
          <p:cNvPr id="106" name="Google Shape;106;p19"/>
          <p:cNvGrpSpPr/>
          <p:nvPr/>
        </p:nvGrpSpPr>
        <p:grpSpPr>
          <a:xfrm>
            <a:off x="324138" y="212338"/>
            <a:ext cx="7135441" cy="578925"/>
            <a:chOff x="241250" y="209900"/>
            <a:chExt cx="7135441" cy="578925"/>
          </a:xfrm>
        </p:grpSpPr>
        <p:pic>
          <p:nvPicPr>
            <p:cNvPr id="107" name="Google Shape;107;p19"/>
            <p:cNvPicPr preferRelativeResize="0"/>
            <p:nvPr/>
          </p:nvPicPr>
          <p:blipFill>
            <a:blip r:embed="rId4">
              <a:alphaModFix/>
            </a:blip>
            <a:stretch>
              <a:fillRect/>
            </a:stretch>
          </p:blipFill>
          <p:spPr>
            <a:xfrm>
              <a:off x="241250" y="209900"/>
              <a:ext cx="1535826" cy="578925"/>
            </a:xfrm>
            <a:prstGeom prst="rect">
              <a:avLst/>
            </a:prstGeom>
            <a:noFill/>
            <a:ln>
              <a:noFill/>
            </a:ln>
          </p:spPr>
        </p:pic>
        <p:cxnSp>
          <p:nvCxnSpPr>
            <p:cNvPr id="108" name="Google Shape;108;p19"/>
            <p:cNvCxnSpPr/>
            <p:nvPr/>
          </p:nvCxnSpPr>
          <p:spPr>
            <a:xfrm>
              <a:off x="1821375" y="731325"/>
              <a:ext cx="5555316" cy="8757"/>
            </a:xfrm>
            <a:prstGeom prst="straightConnector1">
              <a:avLst/>
            </a:prstGeom>
            <a:noFill/>
            <a:ln w="28575" cap="flat" cmpd="sng">
              <a:solidFill>
                <a:srgbClr val="C31230"/>
              </a:solidFill>
              <a:prstDash val="solid"/>
              <a:round/>
              <a:headEnd type="none" w="med" len="med"/>
              <a:tailEnd type="none" w="med" len="med"/>
            </a:ln>
          </p:spPr>
        </p:cxnSp>
      </p:grpSp>
      <p:sp>
        <p:nvSpPr>
          <p:cNvPr id="109" name="Google Shape;109;p19"/>
          <p:cNvSpPr txBox="1"/>
          <p:nvPr/>
        </p:nvSpPr>
        <p:spPr>
          <a:xfrm>
            <a:off x="585872" y="898150"/>
            <a:ext cx="6921834" cy="1200298"/>
          </a:xfrm>
          <a:prstGeom prst="rect">
            <a:avLst/>
          </a:prstGeom>
          <a:noFill/>
          <a:ln>
            <a:noFill/>
          </a:ln>
        </p:spPr>
        <p:txBody>
          <a:bodyPr spcFirstLastPara="1" wrap="square" lIns="91425" tIns="91425" rIns="91425" bIns="91425" anchor="t" anchorCtr="0">
            <a:spAutoFit/>
          </a:bodyPr>
          <a:lstStyle/>
          <a:p>
            <a:r>
              <a:rPr lang="es-ES" sz="2200" b="1" dirty="0">
                <a:solidFill>
                  <a:srgbClr val="C31230"/>
                </a:solidFill>
              </a:rPr>
              <a:t>Segundo foco de problemas: Leading cases que replantean el </a:t>
            </a:r>
            <a:r>
              <a:rPr lang="es-ES" sz="2200" b="1" dirty="0" smtClean="0">
                <a:solidFill>
                  <a:srgbClr val="C31230"/>
                </a:solidFill>
              </a:rPr>
              <a:t>escenario. </a:t>
            </a:r>
          </a:p>
          <a:p>
            <a:r>
              <a:rPr lang="it-IT" sz="2200" dirty="0" smtClean="0">
                <a:solidFill>
                  <a:srgbClr val="C31230"/>
                </a:solidFill>
              </a:rPr>
              <a:t>La </a:t>
            </a:r>
            <a:r>
              <a:rPr lang="it-IT" sz="2200" dirty="0">
                <a:solidFill>
                  <a:srgbClr val="C31230"/>
                </a:solidFill>
              </a:rPr>
              <a:t>doctrina Dodic, Asunto C-194/18 (i</a:t>
            </a:r>
            <a:r>
              <a:rPr lang="it-IT" sz="2200" dirty="0" smtClean="0">
                <a:solidFill>
                  <a:srgbClr val="C31230"/>
                </a:solidFill>
              </a:rPr>
              <a:t>)</a:t>
            </a:r>
            <a:endParaRPr sz="2200" dirty="0">
              <a:solidFill>
                <a:srgbClr val="C31230"/>
              </a:solidFill>
            </a:endParaRPr>
          </a:p>
        </p:txBody>
      </p:sp>
      <p:sp>
        <p:nvSpPr>
          <p:cNvPr id="110" name="Google Shape;110;p19"/>
          <p:cNvSpPr txBox="1"/>
          <p:nvPr/>
        </p:nvSpPr>
        <p:spPr>
          <a:xfrm>
            <a:off x="665790" y="2098447"/>
            <a:ext cx="6793790" cy="2712091"/>
          </a:xfrm>
          <a:prstGeom prst="rect">
            <a:avLst/>
          </a:prstGeom>
          <a:solidFill>
            <a:srgbClr val="EEEEEE"/>
          </a:solidFill>
          <a:ln>
            <a:noFill/>
          </a:ln>
        </p:spPr>
        <p:txBody>
          <a:bodyPr spcFirstLastPara="1" wrap="square" lIns="91425" tIns="91425" rIns="91425" bIns="91425" anchor="t" anchorCtr="0">
            <a:noAutofit/>
          </a:bodyPr>
          <a:lstStyle/>
          <a:p>
            <a:pPr marL="285750" lvl="0" indent="-285750" algn="just" defTabSz="622300">
              <a:spcAft>
                <a:spcPts val="300"/>
              </a:spcAft>
              <a:buFont typeface="Arial" panose="020B0604020202020204" pitchFamily="34" charset="0"/>
              <a:buChar char="•"/>
            </a:pPr>
            <a:r>
              <a:rPr lang="es-ES" sz="1500" dirty="0"/>
              <a:t>La Doctrina de la STJUE 8/05/19 es la “Sucesión sin sucesión”</a:t>
            </a:r>
          </a:p>
          <a:p>
            <a:pPr marL="285750" lvl="0" indent="-285750" algn="just" defTabSz="622300">
              <a:spcAft>
                <a:spcPts val="300"/>
              </a:spcAft>
              <a:buFont typeface="Arial" panose="020B0604020202020204" pitchFamily="34" charset="0"/>
              <a:buChar char="•"/>
            </a:pPr>
            <a:r>
              <a:rPr lang="es-ES" sz="1500" dirty="0"/>
              <a:t>Principalmente se transmite la clientela, junto con instrumentos financieros y contabilidad de títulos de sus clientes </a:t>
            </a:r>
          </a:p>
          <a:p>
            <a:pPr marL="285750" lvl="0" indent="-285750" algn="just" defTabSz="622300">
              <a:spcAft>
                <a:spcPts val="300"/>
              </a:spcAft>
              <a:buFont typeface="Arial" panose="020B0604020202020204" pitchFamily="34" charset="0"/>
              <a:buChar char="•"/>
            </a:pPr>
            <a:r>
              <a:rPr lang="es-ES" sz="1500" dirty="0"/>
              <a:t>El cliente decide si pasa o no a la nueva gestora (!)</a:t>
            </a:r>
          </a:p>
          <a:p>
            <a:pPr marL="285750" lvl="0" indent="-285750" algn="just" defTabSz="622300">
              <a:spcAft>
                <a:spcPts val="300"/>
              </a:spcAft>
              <a:buFont typeface="Arial" panose="020B0604020202020204" pitchFamily="34" charset="0"/>
              <a:buChar char="•"/>
            </a:pPr>
            <a:r>
              <a:rPr lang="es-ES" sz="1500" dirty="0"/>
              <a:t>Análisis se va a centrar cada vez más en lo inmaterial (STJUE 8/05/2019, f. 36-37): “la actividad </a:t>
            </a:r>
            <a:r>
              <a:rPr lang="es-ES" sz="1500" dirty="0">
                <a:solidFill>
                  <a:schemeClr val="accent5"/>
                </a:solidFill>
              </a:rPr>
              <a:t>se basa principalmente en inmateriales</a:t>
            </a:r>
            <a:r>
              <a:rPr lang="es-ES" sz="1500" dirty="0"/>
              <a:t>” </a:t>
            </a:r>
          </a:p>
          <a:p>
            <a:pPr marL="285750" lvl="0" indent="-285750" algn="just" defTabSz="622300">
              <a:spcAft>
                <a:spcPts val="300"/>
              </a:spcAft>
              <a:buFont typeface="Arial" panose="020B0604020202020204" pitchFamily="34" charset="0"/>
              <a:buChar char="•"/>
            </a:pPr>
            <a:r>
              <a:rPr lang="es-ES" sz="1500" dirty="0"/>
              <a:t>Software y aplicaciones cobran cada vez más </a:t>
            </a:r>
            <a:r>
              <a:rPr lang="es-ES" sz="1500" dirty="0" smtClean="0"/>
              <a:t>relevancia</a:t>
            </a:r>
          </a:p>
          <a:p>
            <a:pPr marL="285750" lvl="0" indent="-285750" algn="just" defTabSz="622300">
              <a:spcAft>
                <a:spcPts val="300"/>
              </a:spcAft>
              <a:buFont typeface="Arial" panose="020B0604020202020204" pitchFamily="34" charset="0"/>
              <a:buChar char="•"/>
            </a:pPr>
            <a:r>
              <a:rPr lang="es-ES" sz="1500" dirty="0" smtClean="0"/>
              <a:t>Recaudación </a:t>
            </a:r>
            <a:r>
              <a:rPr lang="es-ES" sz="1500" dirty="0"/>
              <a:t>Ayuntamiento de Oviedo (STSJ Asturias 21 de marzo </a:t>
            </a:r>
            <a:r>
              <a:rPr lang="es-ES" sz="1500" dirty="0" smtClean="0"/>
              <a:t>2017)</a:t>
            </a:r>
          </a:p>
          <a:p>
            <a:pPr marL="285750" lvl="0" indent="-285750" algn="just" defTabSz="622300">
              <a:spcAft>
                <a:spcPts val="300"/>
              </a:spcAft>
              <a:buFont typeface="Arial" panose="020B0604020202020204" pitchFamily="34" charset="0"/>
              <a:buChar char="•"/>
            </a:pPr>
            <a:r>
              <a:rPr lang="es-ES" sz="1500" dirty="0" smtClean="0"/>
              <a:t>Universidad </a:t>
            </a:r>
            <a:r>
              <a:rPr lang="es-ES" sz="1500" dirty="0"/>
              <a:t>Autónoma de Madrid (STS 568/2021</a:t>
            </a:r>
            <a:r>
              <a:rPr lang="es-ES" sz="1500" dirty="0" smtClean="0"/>
              <a:t>) actividad mantenimiento de depuradora e instalaciones pero </a:t>
            </a:r>
            <a:r>
              <a:rPr lang="es-ES" sz="1500" dirty="0" smtClean="0">
                <a:solidFill>
                  <a:schemeClr val="accent5"/>
                </a:solidFill>
              </a:rPr>
              <a:t>relevancia intangibles</a:t>
            </a:r>
            <a:r>
              <a:rPr lang="es" sz="1500" dirty="0" smtClean="0">
                <a:solidFill>
                  <a:srgbClr val="282828"/>
                </a:solidFill>
              </a:rPr>
              <a:t>.</a:t>
            </a:r>
            <a:endParaRPr sz="1500" dirty="0">
              <a:solidFill>
                <a:srgbClr val="FF0000"/>
              </a:solidFill>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05"/>
        <p:cNvGrpSpPr/>
        <p:nvPr/>
      </p:nvGrpSpPr>
      <p:grpSpPr>
        <a:xfrm>
          <a:off x="0" y="0"/>
          <a:ext cx="0" cy="0"/>
          <a:chOff x="0" y="0"/>
          <a:chExt cx="0" cy="0"/>
        </a:xfrm>
      </p:grpSpPr>
      <p:pic>
        <p:nvPicPr>
          <p:cNvPr id="2" name="Imagen 1"/>
          <p:cNvPicPr>
            <a:picLocks noChangeAspect="1"/>
          </p:cNvPicPr>
          <p:nvPr/>
        </p:nvPicPr>
        <p:blipFill rotWithShape="1">
          <a:blip r:embed="rId3"/>
          <a:srcRect l="9825" t="914"/>
          <a:stretch/>
        </p:blipFill>
        <p:spPr>
          <a:xfrm>
            <a:off x="7734586" y="-15903"/>
            <a:ext cx="1409414" cy="5172382"/>
          </a:xfrm>
          <a:prstGeom prst="rect">
            <a:avLst/>
          </a:prstGeom>
        </p:spPr>
      </p:pic>
      <p:grpSp>
        <p:nvGrpSpPr>
          <p:cNvPr id="106" name="Google Shape;106;p19"/>
          <p:cNvGrpSpPr/>
          <p:nvPr/>
        </p:nvGrpSpPr>
        <p:grpSpPr>
          <a:xfrm>
            <a:off x="324138" y="212338"/>
            <a:ext cx="7128566" cy="578925"/>
            <a:chOff x="241250" y="209900"/>
            <a:chExt cx="7128566" cy="578925"/>
          </a:xfrm>
        </p:grpSpPr>
        <p:pic>
          <p:nvPicPr>
            <p:cNvPr id="107" name="Google Shape;107;p19"/>
            <p:cNvPicPr preferRelativeResize="0"/>
            <p:nvPr/>
          </p:nvPicPr>
          <p:blipFill>
            <a:blip r:embed="rId4">
              <a:alphaModFix/>
            </a:blip>
            <a:stretch>
              <a:fillRect/>
            </a:stretch>
          </p:blipFill>
          <p:spPr>
            <a:xfrm>
              <a:off x="241250" y="209900"/>
              <a:ext cx="1535826" cy="578925"/>
            </a:xfrm>
            <a:prstGeom prst="rect">
              <a:avLst/>
            </a:prstGeom>
            <a:noFill/>
            <a:ln>
              <a:noFill/>
            </a:ln>
          </p:spPr>
        </p:pic>
        <p:cxnSp>
          <p:nvCxnSpPr>
            <p:cNvPr id="108" name="Google Shape;108;p19"/>
            <p:cNvCxnSpPr/>
            <p:nvPr/>
          </p:nvCxnSpPr>
          <p:spPr>
            <a:xfrm>
              <a:off x="1821375" y="731325"/>
              <a:ext cx="5548441" cy="1882"/>
            </a:xfrm>
            <a:prstGeom prst="straightConnector1">
              <a:avLst/>
            </a:prstGeom>
            <a:noFill/>
            <a:ln w="28575" cap="flat" cmpd="sng">
              <a:solidFill>
                <a:srgbClr val="C31230"/>
              </a:solidFill>
              <a:prstDash val="solid"/>
              <a:round/>
              <a:headEnd type="none" w="med" len="med"/>
              <a:tailEnd type="none" w="med" len="med"/>
            </a:ln>
          </p:spPr>
        </p:cxnSp>
      </p:grpSp>
      <p:sp>
        <p:nvSpPr>
          <p:cNvPr id="109" name="Google Shape;109;p19"/>
          <p:cNvSpPr txBox="1"/>
          <p:nvPr/>
        </p:nvSpPr>
        <p:spPr>
          <a:xfrm>
            <a:off x="637435" y="868149"/>
            <a:ext cx="6804956" cy="1200298"/>
          </a:xfrm>
          <a:prstGeom prst="rect">
            <a:avLst/>
          </a:prstGeom>
          <a:noFill/>
          <a:ln>
            <a:noFill/>
          </a:ln>
        </p:spPr>
        <p:txBody>
          <a:bodyPr spcFirstLastPara="1" wrap="square" lIns="91425" tIns="91425" rIns="91425" bIns="91425" anchor="t" anchorCtr="0">
            <a:spAutoFit/>
          </a:bodyPr>
          <a:lstStyle/>
          <a:p>
            <a:pPr lvl="0"/>
            <a:r>
              <a:rPr lang="es-ES" sz="2200" b="1" dirty="0">
                <a:solidFill>
                  <a:srgbClr val="C31230"/>
                </a:solidFill>
              </a:rPr>
              <a:t>Segundo foco de problemas: Leading cases </a:t>
            </a:r>
            <a:r>
              <a:rPr lang="es-ES" sz="2200" b="1" dirty="0" smtClean="0">
                <a:solidFill>
                  <a:srgbClr val="C31230"/>
                </a:solidFill>
              </a:rPr>
              <a:t>que replantean </a:t>
            </a:r>
            <a:r>
              <a:rPr lang="es-ES" sz="2200" b="1" dirty="0">
                <a:solidFill>
                  <a:srgbClr val="C31230"/>
                </a:solidFill>
              </a:rPr>
              <a:t>el escenario</a:t>
            </a:r>
            <a:br>
              <a:rPr lang="es-ES" sz="2200" b="1" dirty="0">
                <a:solidFill>
                  <a:srgbClr val="C31230"/>
                </a:solidFill>
              </a:rPr>
            </a:br>
            <a:r>
              <a:rPr lang="es-ES" sz="2200" dirty="0">
                <a:solidFill>
                  <a:srgbClr val="C31230"/>
                </a:solidFill>
              </a:rPr>
              <a:t>La doctrina Dodic, Asunto C-194/18 (</a:t>
            </a:r>
            <a:r>
              <a:rPr lang="es-ES" sz="2200" dirty="0" smtClean="0">
                <a:solidFill>
                  <a:srgbClr val="C31230"/>
                </a:solidFill>
              </a:rPr>
              <a:t>ii)</a:t>
            </a:r>
            <a:endParaRPr sz="2200" dirty="0">
              <a:solidFill>
                <a:srgbClr val="C31230"/>
              </a:solidFill>
            </a:endParaRPr>
          </a:p>
        </p:txBody>
      </p:sp>
      <p:sp>
        <p:nvSpPr>
          <p:cNvPr id="110" name="Google Shape;110;p19"/>
          <p:cNvSpPr txBox="1"/>
          <p:nvPr/>
        </p:nvSpPr>
        <p:spPr>
          <a:xfrm>
            <a:off x="677946" y="2012829"/>
            <a:ext cx="6723934" cy="3044080"/>
          </a:xfrm>
          <a:prstGeom prst="rect">
            <a:avLst/>
          </a:prstGeom>
          <a:solidFill>
            <a:srgbClr val="EEEEEE"/>
          </a:solidFill>
          <a:ln>
            <a:noFill/>
          </a:ln>
        </p:spPr>
        <p:txBody>
          <a:bodyPr spcFirstLastPara="1" wrap="square" lIns="91425" tIns="91425" rIns="91425" bIns="91425" anchor="t" anchorCtr="0">
            <a:noAutofit/>
          </a:bodyPr>
          <a:lstStyle/>
          <a:p>
            <a:pPr marL="285750" lvl="0" indent="-285750" algn="just" defTabSz="622300">
              <a:spcAft>
                <a:spcPts val="300"/>
              </a:spcAft>
              <a:buFont typeface="Arial" panose="020B0604020202020204" pitchFamily="34" charset="0"/>
              <a:buChar char="•"/>
            </a:pPr>
            <a:r>
              <a:rPr lang="es-ES" sz="1500" dirty="0">
                <a:solidFill>
                  <a:schemeClr val="accent5"/>
                </a:solidFill>
              </a:rPr>
              <a:t>Algoritmos e </a:t>
            </a:r>
            <a:r>
              <a:rPr lang="es-ES" sz="1500" dirty="0" err="1">
                <a:solidFill>
                  <a:schemeClr val="accent5"/>
                </a:solidFill>
              </a:rPr>
              <a:t>IA</a:t>
            </a:r>
            <a:r>
              <a:rPr lang="es-ES" sz="1500" dirty="0">
                <a:solidFill>
                  <a:schemeClr val="accent5"/>
                </a:solidFill>
              </a:rPr>
              <a:t> podrían ser unidades productivas </a:t>
            </a:r>
            <a:r>
              <a:rPr lang="es-ES" sz="1500" dirty="0"/>
              <a:t>si el cesionario no aporta elementos indispensables </a:t>
            </a:r>
            <a:r>
              <a:rPr lang="es-ES" sz="1500" dirty="0" smtClean="0"/>
              <a:t>no accesorios (</a:t>
            </a:r>
            <a:r>
              <a:rPr lang="es-ES" sz="1500" dirty="0" err="1" smtClean="0"/>
              <a:t>STS</a:t>
            </a:r>
            <a:r>
              <a:rPr lang="es-ES" sz="1500" dirty="0" smtClean="0"/>
              <a:t> </a:t>
            </a:r>
            <a:r>
              <a:rPr lang="es-ES" sz="1500" dirty="0"/>
              <a:t>27/01/15</a:t>
            </a:r>
            <a:r>
              <a:rPr lang="es-ES" sz="1500" dirty="0" smtClean="0"/>
              <a:t>)</a:t>
            </a:r>
          </a:p>
          <a:p>
            <a:pPr marL="285750" lvl="0" indent="-285750" algn="just" defTabSz="622300">
              <a:spcAft>
                <a:spcPts val="300"/>
              </a:spcAft>
              <a:buFont typeface="Arial" panose="020B0604020202020204" pitchFamily="34" charset="0"/>
              <a:buChar char="•"/>
            </a:pPr>
            <a:r>
              <a:rPr lang="es-ES" sz="1500" dirty="0" err="1" smtClean="0"/>
              <a:t>STS</a:t>
            </a:r>
            <a:r>
              <a:rPr lang="es-ES" sz="1500" dirty="0" smtClean="0"/>
              <a:t> 23/05/2023 el </a:t>
            </a:r>
            <a:r>
              <a:rPr lang="es-ES" sz="1500" dirty="0" smtClean="0">
                <a:solidFill>
                  <a:schemeClr val="accent5"/>
                </a:solidFill>
              </a:rPr>
              <a:t>algoritmo</a:t>
            </a:r>
            <a:r>
              <a:rPr lang="es-ES" sz="1500" dirty="0" smtClean="0"/>
              <a:t> se valora como indicio cesión ilegal (banca)</a:t>
            </a:r>
            <a:endParaRPr lang="es-ES" sz="1500" dirty="0"/>
          </a:p>
          <a:p>
            <a:pPr marL="285750" lvl="0" indent="-285750" algn="just" defTabSz="622300">
              <a:spcAft>
                <a:spcPts val="300"/>
              </a:spcAft>
              <a:buFont typeface="Arial" panose="020B0604020202020204" pitchFamily="34" charset="0"/>
              <a:buChar char="•"/>
            </a:pPr>
            <a:r>
              <a:rPr lang="es-ES" sz="1500" dirty="0" smtClean="0"/>
              <a:t>Aplicaciones </a:t>
            </a:r>
            <a:r>
              <a:rPr lang="es-ES" sz="1500" dirty="0"/>
              <a:t>de Dodic, desde la “clientela cautiva de la STJUE </a:t>
            </a:r>
            <a:r>
              <a:rPr lang="es-ES" sz="1500" dirty="0" err="1"/>
              <a:t>Abler</a:t>
            </a:r>
            <a:r>
              <a:rPr lang="es-ES" sz="1500" dirty="0"/>
              <a:t>” a la </a:t>
            </a:r>
            <a:r>
              <a:rPr lang="es-ES" sz="1500" dirty="0" err="1" smtClean="0"/>
              <a:t>STSJPV</a:t>
            </a:r>
            <a:r>
              <a:rPr lang="es-ES" sz="1500" dirty="0" smtClean="0"/>
              <a:t> </a:t>
            </a:r>
            <a:r>
              <a:rPr lang="es-ES" sz="1500" dirty="0"/>
              <a:t>de 7 de enero de 2021 (</a:t>
            </a:r>
            <a:r>
              <a:rPr lang="es-ES" sz="1500" dirty="0" err="1"/>
              <a:t>est</a:t>
            </a:r>
            <a:r>
              <a:rPr lang="es-ES" sz="1500" dirty="0"/>
              <a:t>. Bilbao), 8 de septiembre de 2020 (fondo de comercio y visitadores) o Andalucía de 18 de noviembre de 2021 (“</a:t>
            </a:r>
            <a:r>
              <a:rPr lang="es-ES" sz="1500" dirty="0">
                <a:solidFill>
                  <a:schemeClr val="accent5"/>
                </a:solidFill>
              </a:rPr>
              <a:t>clientela como activo intangible suficiente </a:t>
            </a:r>
            <a:r>
              <a:rPr lang="es-ES" sz="1500" dirty="0"/>
              <a:t>para un 44 ET”).  </a:t>
            </a:r>
          </a:p>
          <a:p>
            <a:pPr marL="285750" lvl="0" indent="-285750" algn="just" defTabSz="622300">
              <a:spcAft>
                <a:spcPts val="300"/>
              </a:spcAft>
              <a:buFont typeface="Arial" panose="020B0604020202020204" pitchFamily="34" charset="0"/>
              <a:buChar char="•"/>
            </a:pPr>
            <a:r>
              <a:rPr lang="es-ES" sz="1500" dirty="0" smtClean="0"/>
              <a:t>En </a:t>
            </a:r>
            <a:r>
              <a:rPr lang="es-ES" sz="1500" dirty="0"/>
              <a:t>contra, STSJ Madrid 28/06/21 o STSJ Galicia 6/03/18 (gestorías)</a:t>
            </a:r>
          </a:p>
          <a:p>
            <a:pPr marL="285750" lvl="0" indent="-285750" algn="just" defTabSz="622300">
              <a:spcAft>
                <a:spcPts val="300"/>
              </a:spcAft>
              <a:buFont typeface="Arial" panose="020B0604020202020204" pitchFamily="34" charset="0"/>
              <a:buChar char="•"/>
            </a:pPr>
            <a:r>
              <a:rPr lang="es-ES" sz="1500" dirty="0" smtClean="0"/>
              <a:t>No </a:t>
            </a:r>
            <a:r>
              <a:rPr lang="es-ES" sz="1500" dirty="0"/>
              <a:t>hay transmisión de clientela cuando se absorbe la clientela del operador caído (STSJ Comunidad Valenciana 506/2016)</a:t>
            </a:r>
          </a:p>
          <a:p>
            <a:pPr marL="285750" lvl="0" indent="-285750" algn="just" defTabSz="622300">
              <a:spcAft>
                <a:spcPts val="300"/>
              </a:spcAft>
              <a:buFont typeface="Arial" panose="020B0604020202020204" pitchFamily="34" charset="0"/>
              <a:buChar char="•"/>
            </a:pPr>
            <a:r>
              <a:rPr lang="es-ES" sz="1500" dirty="0" smtClean="0"/>
              <a:t>STJUE </a:t>
            </a:r>
            <a:r>
              <a:rPr lang="es-ES" sz="1500" dirty="0"/>
              <a:t>16 de noviembre de 2023 (C-583/21 y 586/21) </a:t>
            </a:r>
            <a:r>
              <a:rPr lang="es-ES" sz="1500" dirty="0" smtClean="0">
                <a:solidFill>
                  <a:schemeClr val="accent5"/>
                </a:solidFill>
              </a:rPr>
              <a:t>–Notarías-</a:t>
            </a:r>
            <a:r>
              <a:rPr lang="es-ES" sz="1500" dirty="0" smtClean="0"/>
              <a:t> y </a:t>
            </a:r>
            <a:endParaRPr lang="es-ES" sz="1500" dirty="0"/>
          </a:p>
          <a:p>
            <a:pPr marL="285750" lvl="0" indent="-285750" algn="just" defTabSz="622300">
              <a:spcAft>
                <a:spcPts val="300"/>
              </a:spcAft>
              <a:buFont typeface="Arial" panose="020B0604020202020204" pitchFamily="34" charset="0"/>
              <a:buChar char="•"/>
            </a:pPr>
            <a:r>
              <a:rPr lang="es-ES" sz="1500" dirty="0"/>
              <a:t>SSJS1 Madrid 811 y 812/2020 vs. Conclusiones Abogado Gral. </a:t>
            </a:r>
          </a:p>
        </p:txBody>
      </p:sp>
    </p:spTree>
    <p:extLst>
      <p:ext uri="{BB962C8B-B14F-4D97-AF65-F5344CB8AC3E}">
        <p14:creationId xmlns:p14="http://schemas.microsoft.com/office/powerpoint/2010/main" val="204057982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14"/>
        <p:cNvGrpSpPr/>
        <p:nvPr/>
      </p:nvGrpSpPr>
      <p:grpSpPr>
        <a:xfrm>
          <a:off x="0" y="0"/>
          <a:ext cx="0" cy="0"/>
          <a:chOff x="0" y="0"/>
          <a:chExt cx="0" cy="0"/>
        </a:xfrm>
      </p:grpSpPr>
      <p:sp>
        <p:nvSpPr>
          <p:cNvPr id="115" name="Google Shape;115;p20"/>
          <p:cNvSpPr/>
          <p:nvPr/>
        </p:nvSpPr>
        <p:spPr>
          <a:xfrm>
            <a:off x="3135086" y="1003475"/>
            <a:ext cx="4011890" cy="3513523"/>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6" name="Google Shape;116;p20"/>
          <p:cNvGrpSpPr/>
          <p:nvPr/>
        </p:nvGrpSpPr>
        <p:grpSpPr>
          <a:xfrm>
            <a:off x="324138" y="212338"/>
            <a:ext cx="7135441" cy="578925"/>
            <a:chOff x="241250" y="209900"/>
            <a:chExt cx="7135441" cy="578925"/>
          </a:xfrm>
        </p:grpSpPr>
        <p:pic>
          <p:nvPicPr>
            <p:cNvPr id="117" name="Google Shape;117;p20"/>
            <p:cNvPicPr preferRelativeResize="0"/>
            <p:nvPr/>
          </p:nvPicPr>
          <p:blipFill>
            <a:blip r:embed="rId3">
              <a:alphaModFix/>
            </a:blip>
            <a:stretch>
              <a:fillRect/>
            </a:stretch>
          </p:blipFill>
          <p:spPr>
            <a:xfrm>
              <a:off x="241250" y="209900"/>
              <a:ext cx="1535826" cy="578925"/>
            </a:xfrm>
            <a:prstGeom prst="rect">
              <a:avLst/>
            </a:prstGeom>
            <a:noFill/>
            <a:ln>
              <a:noFill/>
            </a:ln>
          </p:spPr>
        </p:pic>
        <p:cxnSp>
          <p:nvCxnSpPr>
            <p:cNvPr id="118" name="Google Shape;118;p20"/>
            <p:cNvCxnSpPr/>
            <p:nvPr/>
          </p:nvCxnSpPr>
          <p:spPr>
            <a:xfrm flipV="1">
              <a:off x="1821375" y="719457"/>
              <a:ext cx="5555316" cy="11868"/>
            </a:xfrm>
            <a:prstGeom prst="straightConnector1">
              <a:avLst/>
            </a:prstGeom>
            <a:noFill/>
            <a:ln w="28575" cap="flat" cmpd="sng">
              <a:solidFill>
                <a:srgbClr val="C31230"/>
              </a:solidFill>
              <a:prstDash val="solid"/>
              <a:round/>
              <a:headEnd type="none" w="med" len="med"/>
              <a:tailEnd type="none" w="med" len="med"/>
            </a:ln>
          </p:spPr>
        </p:cxnSp>
      </p:grpSp>
      <p:sp>
        <p:nvSpPr>
          <p:cNvPr id="119" name="Google Shape;119;p20"/>
          <p:cNvSpPr txBox="1"/>
          <p:nvPr/>
        </p:nvSpPr>
        <p:spPr>
          <a:xfrm>
            <a:off x="620832" y="1802323"/>
            <a:ext cx="2149869" cy="1538853"/>
          </a:xfrm>
          <a:prstGeom prst="rect">
            <a:avLst/>
          </a:prstGeom>
          <a:noFill/>
          <a:ln>
            <a:noFill/>
          </a:ln>
        </p:spPr>
        <p:txBody>
          <a:bodyPr spcFirstLastPara="1" wrap="square" lIns="91425" tIns="91425" rIns="91425" bIns="91425" anchor="t" anchorCtr="0">
            <a:spAutoFit/>
          </a:bodyPr>
          <a:lstStyle/>
          <a:p>
            <a:pPr lvl="0"/>
            <a:r>
              <a:rPr lang="es-ES" sz="2200" dirty="0">
                <a:solidFill>
                  <a:srgbClr val="C31230"/>
                </a:solidFill>
              </a:rPr>
              <a:t>STJUE 16 de noviembre de 2023 (C-583/21 y 586/21)</a:t>
            </a:r>
            <a:endParaRPr sz="2200" dirty="0">
              <a:solidFill>
                <a:srgbClr val="C31230"/>
              </a:solidFill>
            </a:endParaRPr>
          </a:p>
        </p:txBody>
      </p:sp>
      <p:sp>
        <p:nvSpPr>
          <p:cNvPr id="120" name="Google Shape;120;p20"/>
          <p:cNvSpPr txBox="1"/>
          <p:nvPr/>
        </p:nvSpPr>
        <p:spPr>
          <a:xfrm>
            <a:off x="3207140" y="1112897"/>
            <a:ext cx="3939836" cy="3496571"/>
          </a:xfrm>
          <a:prstGeom prst="rect">
            <a:avLst/>
          </a:prstGeom>
          <a:noFill/>
          <a:ln>
            <a:noFill/>
          </a:ln>
        </p:spPr>
        <p:txBody>
          <a:bodyPr spcFirstLastPara="1" wrap="square" lIns="91425" tIns="91425" rIns="91425" bIns="91425" anchor="t" anchorCtr="0">
            <a:noAutofit/>
          </a:bodyPr>
          <a:lstStyle/>
          <a:p>
            <a:pPr lvl="0" algn="just" defTabSz="357188">
              <a:lnSpc>
                <a:spcPct val="115000"/>
              </a:lnSpc>
            </a:pPr>
            <a:r>
              <a:rPr lang="es-ES" sz="1500" dirty="0">
                <a:solidFill>
                  <a:srgbClr val="282828"/>
                </a:solidFill>
              </a:rPr>
              <a:t>	</a:t>
            </a:r>
            <a:r>
              <a:rPr lang="es-ES" sz="1500" i="1" dirty="0" smtClean="0">
                <a:solidFill>
                  <a:srgbClr val="282828"/>
                </a:solidFill>
              </a:rPr>
              <a:t>“ </a:t>
            </a:r>
            <a:r>
              <a:rPr lang="es-ES" sz="1500" i="1" dirty="0">
                <a:solidFill>
                  <a:srgbClr val="282828"/>
                </a:solidFill>
              </a:rPr>
              <a:t>(...) esta Directiva es aplicable a una situación en la que un </a:t>
            </a:r>
            <a:r>
              <a:rPr lang="es-ES" sz="1500" b="1" i="1" dirty="0">
                <a:solidFill>
                  <a:srgbClr val="282828"/>
                </a:solidFill>
              </a:rPr>
              <a:t>notario</a:t>
            </a:r>
            <a:r>
              <a:rPr lang="es-ES" sz="1500" i="1" dirty="0">
                <a:solidFill>
                  <a:srgbClr val="282828"/>
                </a:solidFill>
              </a:rPr>
              <a:t>, funcionario público y empleador privado de los trabajadores de su notaría, </a:t>
            </a:r>
            <a:r>
              <a:rPr lang="es-ES" sz="1500" b="1" i="1" dirty="0">
                <a:solidFill>
                  <a:srgbClr val="282828"/>
                </a:solidFill>
              </a:rPr>
              <a:t>sucede al anterior titular de esa notaría, asume su protocolo y una parte sustancial del personal</a:t>
            </a:r>
            <a:r>
              <a:rPr lang="es-ES" sz="1500" i="1" dirty="0">
                <a:solidFill>
                  <a:srgbClr val="282828"/>
                </a:solidFill>
              </a:rPr>
              <a:t> que venía trabajando para este último y </a:t>
            </a:r>
            <a:r>
              <a:rPr lang="es-ES" sz="1500" b="1" i="1" dirty="0">
                <a:solidFill>
                  <a:srgbClr val="282828"/>
                </a:solidFill>
              </a:rPr>
              <a:t>continúa desempeñando la </a:t>
            </a:r>
            <a:r>
              <a:rPr lang="es-ES" sz="1500" b="1" i="1" u="sng" dirty="0">
                <a:solidFill>
                  <a:srgbClr val="282828"/>
                </a:solidFill>
              </a:rPr>
              <a:t>misma actividad en los mismos locales con los mismos medios materiales</a:t>
            </a:r>
            <a:r>
              <a:rPr lang="es-ES" sz="1500" b="1" i="1" dirty="0">
                <a:solidFill>
                  <a:srgbClr val="282828"/>
                </a:solidFill>
              </a:rPr>
              <a:t>, siempre y cuando se mantenga la identidad de dicha notaría</a:t>
            </a:r>
            <a:r>
              <a:rPr lang="es-ES" sz="1500" i="1" dirty="0">
                <a:solidFill>
                  <a:srgbClr val="282828"/>
                </a:solidFill>
              </a:rPr>
              <a:t>”.</a:t>
            </a:r>
          </a:p>
        </p:txBody>
      </p:sp>
      <p:pic>
        <p:nvPicPr>
          <p:cNvPr id="8" name="Imagen 7"/>
          <p:cNvPicPr>
            <a:picLocks noChangeAspect="1"/>
          </p:cNvPicPr>
          <p:nvPr/>
        </p:nvPicPr>
        <p:blipFill>
          <a:blip r:embed="rId4">
            <a:biLevel thresh="75000"/>
          </a:blip>
          <a:stretch>
            <a:fillRect/>
          </a:stretch>
        </p:blipFill>
        <p:spPr>
          <a:xfrm>
            <a:off x="3265449" y="1112897"/>
            <a:ext cx="350035" cy="327692"/>
          </a:xfrm>
          <a:prstGeom prst="rect">
            <a:avLst/>
          </a:prstGeom>
          <a:noFill/>
        </p:spPr>
      </p:pic>
      <p:pic>
        <p:nvPicPr>
          <p:cNvPr id="3" name="Imagen 2"/>
          <p:cNvPicPr>
            <a:picLocks noChangeAspect="1"/>
          </p:cNvPicPr>
          <p:nvPr/>
        </p:nvPicPr>
        <p:blipFill rotWithShape="1">
          <a:blip r:embed="rId5"/>
          <a:srcRect l="8045"/>
          <a:stretch/>
        </p:blipFill>
        <p:spPr>
          <a:xfrm>
            <a:off x="7720836" y="0"/>
            <a:ext cx="1423164" cy="51435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14"/>
        <p:cNvGrpSpPr/>
        <p:nvPr/>
      </p:nvGrpSpPr>
      <p:grpSpPr>
        <a:xfrm>
          <a:off x="0" y="0"/>
          <a:ext cx="0" cy="0"/>
          <a:chOff x="0" y="0"/>
          <a:chExt cx="0" cy="0"/>
        </a:xfrm>
      </p:grpSpPr>
      <p:sp>
        <p:nvSpPr>
          <p:cNvPr id="115" name="Google Shape;115;p20"/>
          <p:cNvSpPr/>
          <p:nvPr/>
        </p:nvSpPr>
        <p:spPr>
          <a:xfrm>
            <a:off x="2434283" y="889937"/>
            <a:ext cx="5032171" cy="3716439"/>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6" name="Google Shape;116;p20"/>
          <p:cNvGrpSpPr/>
          <p:nvPr/>
        </p:nvGrpSpPr>
        <p:grpSpPr>
          <a:xfrm>
            <a:off x="324138" y="212338"/>
            <a:ext cx="7142316" cy="578925"/>
            <a:chOff x="241250" y="209900"/>
            <a:chExt cx="7142316" cy="578925"/>
          </a:xfrm>
        </p:grpSpPr>
        <p:pic>
          <p:nvPicPr>
            <p:cNvPr id="117" name="Google Shape;117;p20"/>
            <p:cNvPicPr preferRelativeResize="0"/>
            <p:nvPr/>
          </p:nvPicPr>
          <p:blipFill>
            <a:blip r:embed="rId3">
              <a:alphaModFix/>
            </a:blip>
            <a:stretch>
              <a:fillRect/>
            </a:stretch>
          </p:blipFill>
          <p:spPr>
            <a:xfrm>
              <a:off x="241250" y="209900"/>
              <a:ext cx="1535826" cy="578925"/>
            </a:xfrm>
            <a:prstGeom prst="rect">
              <a:avLst/>
            </a:prstGeom>
            <a:noFill/>
            <a:ln>
              <a:noFill/>
            </a:ln>
          </p:spPr>
        </p:pic>
        <p:cxnSp>
          <p:nvCxnSpPr>
            <p:cNvPr id="118" name="Google Shape;118;p20"/>
            <p:cNvCxnSpPr/>
            <p:nvPr/>
          </p:nvCxnSpPr>
          <p:spPr>
            <a:xfrm flipV="1">
              <a:off x="1821375" y="719457"/>
              <a:ext cx="5562191" cy="11868"/>
            </a:xfrm>
            <a:prstGeom prst="straightConnector1">
              <a:avLst/>
            </a:prstGeom>
            <a:noFill/>
            <a:ln w="28575" cap="flat" cmpd="sng">
              <a:solidFill>
                <a:srgbClr val="C31230"/>
              </a:solidFill>
              <a:prstDash val="solid"/>
              <a:round/>
              <a:headEnd type="none" w="med" len="med"/>
              <a:tailEnd type="none" w="med" len="med"/>
            </a:ln>
          </p:spPr>
        </p:cxnSp>
      </p:grpSp>
      <p:sp>
        <p:nvSpPr>
          <p:cNvPr id="119" name="Google Shape;119;p20"/>
          <p:cNvSpPr txBox="1"/>
          <p:nvPr/>
        </p:nvSpPr>
        <p:spPr>
          <a:xfrm>
            <a:off x="538869" y="1357763"/>
            <a:ext cx="1764319" cy="2646848"/>
          </a:xfrm>
          <a:prstGeom prst="rect">
            <a:avLst/>
          </a:prstGeom>
          <a:noFill/>
          <a:ln>
            <a:noFill/>
          </a:ln>
        </p:spPr>
        <p:txBody>
          <a:bodyPr spcFirstLastPara="1" wrap="square" lIns="91425" tIns="91425" rIns="91425" bIns="91425" anchor="t" anchorCtr="0">
            <a:spAutoFit/>
          </a:bodyPr>
          <a:lstStyle/>
          <a:p>
            <a:pPr lvl="0"/>
            <a:r>
              <a:rPr lang="es-ES" sz="2000" dirty="0">
                <a:solidFill>
                  <a:srgbClr val="C31230"/>
                </a:solidFill>
              </a:rPr>
              <a:t>STJUE 16 de noviembre de 2023 (C-583/21 y 586/21), alusión indirecta a la </a:t>
            </a:r>
            <a:r>
              <a:rPr lang="es-ES" sz="2000" dirty="0" smtClean="0">
                <a:solidFill>
                  <a:srgbClr val="C31230"/>
                </a:solidFill>
              </a:rPr>
              <a:t>clientela</a:t>
            </a:r>
            <a:endParaRPr sz="2000" dirty="0">
              <a:solidFill>
                <a:srgbClr val="C31230"/>
              </a:solidFill>
            </a:endParaRPr>
          </a:p>
        </p:txBody>
      </p:sp>
      <p:sp>
        <p:nvSpPr>
          <p:cNvPr id="120" name="Google Shape;120;p20"/>
          <p:cNvSpPr txBox="1"/>
          <p:nvPr/>
        </p:nvSpPr>
        <p:spPr>
          <a:xfrm>
            <a:off x="2501018" y="835865"/>
            <a:ext cx="4889809" cy="3770511"/>
          </a:xfrm>
          <a:prstGeom prst="rect">
            <a:avLst/>
          </a:prstGeom>
          <a:noFill/>
          <a:ln>
            <a:noFill/>
          </a:ln>
        </p:spPr>
        <p:txBody>
          <a:bodyPr spcFirstLastPara="1" wrap="square" lIns="91425" tIns="91425" rIns="91425" bIns="91425" anchor="t" anchorCtr="0">
            <a:noAutofit/>
          </a:bodyPr>
          <a:lstStyle/>
          <a:p>
            <a:pPr marL="0" indent="0" algn="just">
              <a:lnSpc>
                <a:spcPct val="120000"/>
              </a:lnSpc>
              <a:spcBef>
                <a:spcPts val="600"/>
              </a:spcBef>
              <a:spcAft>
                <a:spcPts val="600"/>
              </a:spcAft>
              <a:buNone/>
              <a:tabLst>
                <a:tab pos="357188" algn="l"/>
              </a:tabLst>
            </a:pPr>
            <a:r>
              <a:rPr lang="es-ES" sz="1200" dirty="0">
                <a:solidFill>
                  <a:srgbClr val="282828"/>
                </a:solidFill>
              </a:rPr>
              <a:t>	</a:t>
            </a:r>
            <a:r>
              <a:rPr lang="es-ES" sz="1200" b="1" u="sng" dirty="0" err="1"/>
              <a:t>Apart</a:t>
            </a:r>
            <a:r>
              <a:rPr lang="es-ES" sz="1200" b="1" u="sng" dirty="0"/>
              <a:t>. 61:</a:t>
            </a:r>
            <a:r>
              <a:rPr lang="es-ES" sz="1200" b="1" dirty="0"/>
              <a:t> </a:t>
            </a:r>
            <a:r>
              <a:rPr lang="es-ES" sz="1200" i="1" dirty="0"/>
              <a:t>Pues bien, como se ha indicado en el apartado 54 de la presente sentencia, según el artículo 69 del Reglamento del Notariado, el estudio del notario o notaría es una «oficina pública», definida como el conjunto de medios personales y materiales «ordenados» para el cumplimiento de la finalidad de la función pública notarial. Por añadidura, la Comisión señaló en la vista, sin que los demás interesados lo refutaran, aunque a reserva de su comprobación por el órgano jurisdiccional remitente, que del artículo 14 del II Convenio Colectivo Estatal de Notarios y Personal Empleado, suscrito el 24 de julio de 2017 (</a:t>
            </a:r>
            <a:r>
              <a:rPr lang="es-ES" sz="1200" i="1" dirty="0" err="1"/>
              <a:t>BOE</a:t>
            </a:r>
            <a:r>
              <a:rPr lang="es-ES" sz="1200" i="1" dirty="0"/>
              <a:t> n.º 241, de 6 de octubre de 2017, p. 97369), resulta que, si bien funciona bajo el control del notario, la notaría desarrolla </a:t>
            </a:r>
            <a:r>
              <a:rPr lang="es-ES" sz="1200" i="1" dirty="0">
                <a:solidFill>
                  <a:srgbClr val="C00000"/>
                </a:solidFill>
              </a:rPr>
              <a:t>a través de sus empleados tareas como las relativas a la organización de esta, la redacción de documentos y la </a:t>
            </a:r>
            <a:r>
              <a:rPr lang="es-ES" sz="1200" i="1" dirty="0">
                <a:solidFill>
                  <a:schemeClr val="accent5"/>
                </a:solidFill>
              </a:rPr>
              <a:t>comunicación con los clientes</a:t>
            </a:r>
            <a:r>
              <a:rPr lang="es-ES" sz="1200" i="1" dirty="0">
                <a:solidFill>
                  <a:srgbClr val="C00000"/>
                </a:solidFill>
              </a:rPr>
              <a:t>, en lo que en particular se refiere a las consultas jurídicas</a:t>
            </a:r>
            <a:r>
              <a:rPr lang="es-ES" sz="1200" i="1" dirty="0"/>
              <a:t>, aspectos estos que hacen de ella una organización autónoma.</a:t>
            </a:r>
          </a:p>
        </p:txBody>
      </p:sp>
      <p:pic>
        <p:nvPicPr>
          <p:cNvPr id="8" name="Imagen 7"/>
          <p:cNvPicPr>
            <a:picLocks noChangeAspect="1"/>
          </p:cNvPicPr>
          <p:nvPr/>
        </p:nvPicPr>
        <p:blipFill>
          <a:blip r:embed="rId4">
            <a:biLevel thresh="75000"/>
          </a:blip>
          <a:stretch>
            <a:fillRect/>
          </a:stretch>
        </p:blipFill>
        <p:spPr>
          <a:xfrm>
            <a:off x="2615880" y="965564"/>
            <a:ext cx="261994" cy="245271"/>
          </a:xfrm>
          <a:prstGeom prst="rect">
            <a:avLst/>
          </a:prstGeom>
          <a:noFill/>
        </p:spPr>
      </p:pic>
      <p:pic>
        <p:nvPicPr>
          <p:cNvPr id="2" name="Imagen 1"/>
          <p:cNvPicPr>
            <a:picLocks noChangeAspect="1"/>
          </p:cNvPicPr>
          <p:nvPr/>
        </p:nvPicPr>
        <p:blipFill>
          <a:blip r:embed="rId5"/>
          <a:stretch>
            <a:fillRect/>
          </a:stretch>
        </p:blipFill>
        <p:spPr>
          <a:xfrm>
            <a:off x="7723509" y="0"/>
            <a:ext cx="1420491" cy="5145470"/>
          </a:xfrm>
          <a:prstGeom prst="rect">
            <a:avLst/>
          </a:prstGeom>
        </p:spPr>
      </p:pic>
    </p:spTree>
    <p:extLst>
      <p:ext uri="{BB962C8B-B14F-4D97-AF65-F5344CB8AC3E}">
        <p14:creationId xmlns:p14="http://schemas.microsoft.com/office/powerpoint/2010/main" val="18626971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14"/>
        <p:cNvGrpSpPr/>
        <p:nvPr/>
      </p:nvGrpSpPr>
      <p:grpSpPr>
        <a:xfrm>
          <a:off x="0" y="0"/>
          <a:ext cx="0" cy="0"/>
          <a:chOff x="0" y="0"/>
          <a:chExt cx="0" cy="0"/>
        </a:xfrm>
      </p:grpSpPr>
      <p:sp>
        <p:nvSpPr>
          <p:cNvPr id="115" name="Google Shape;115;p20"/>
          <p:cNvSpPr/>
          <p:nvPr/>
        </p:nvSpPr>
        <p:spPr>
          <a:xfrm>
            <a:off x="2608632" y="971001"/>
            <a:ext cx="4850947" cy="3607874"/>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6" name="Google Shape;116;p20"/>
          <p:cNvGrpSpPr/>
          <p:nvPr/>
        </p:nvGrpSpPr>
        <p:grpSpPr>
          <a:xfrm>
            <a:off x="324138" y="212338"/>
            <a:ext cx="7135441" cy="578925"/>
            <a:chOff x="241250" y="209900"/>
            <a:chExt cx="7135441" cy="578925"/>
          </a:xfrm>
        </p:grpSpPr>
        <p:pic>
          <p:nvPicPr>
            <p:cNvPr id="117" name="Google Shape;117;p20"/>
            <p:cNvPicPr preferRelativeResize="0"/>
            <p:nvPr/>
          </p:nvPicPr>
          <p:blipFill>
            <a:blip r:embed="rId3">
              <a:alphaModFix/>
            </a:blip>
            <a:stretch>
              <a:fillRect/>
            </a:stretch>
          </p:blipFill>
          <p:spPr>
            <a:xfrm>
              <a:off x="241250" y="209900"/>
              <a:ext cx="1535826" cy="578925"/>
            </a:xfrm>
            <a:prstGeom prst="rect">
              <a:avLst/>
            </a:prstGeom>
            <a:noFill/>
            <a:ln>
              <a:noFill/>
            </a:ln>
          </p:spPr>
        </p:pic>
        <p:cxnSp>
          <p:nvCxnSpPr>
            <p:cNvPr id="118" name="Google Shape;118;p20"/>
            <p:cNvCxnSpPr/>
            <p:nvPr/>
          </p:nvCxnSpPr>
          <p:spPr>
            <a:xfrm flipV="1">
              <a:off x="1821375" y="712582"/>
              <a:ext cx="5555316" cy="18743"/>
            </a:xfrm>
            <a:prstGeom prst="straightConnector1">
              <a:avLst/>
            </a:prstGeom>
            <a:noFill/>
            <a:ln w="28575" cap="flat" cmpd="sng">
              <a:solidFill>
                <a:srgbClr val="C31230"/>
              </a:solidFill>
              <a:prstDash val="solid"/>
              <a:round/>
              <a:headEnd type="none" w="med" len="med"/>
              <a:tailEnd type="none" w="med" len="med"/>
            </a:ln>
          </p:spPr>
        </p:cxnSp>
      </p:grpSp>
      <p:sp>
        <p:nvSpPr>
          <p:cNvPr id="119" name="Google Shape;119;p20"/>
          <p:cNvSpPr txBox="1"/>
          <p:nvPr/>
        </p:nvSpPr>
        <p:spPr>
          <a:xfrm>
            <a:off x="557796" y="1281398"/>
            <a:ext cx="1786906" cy="2646848"/>
          </a:xfrm>
          <a:prstGeom prst="rect">
            <a:avLst/>
          </a:prstGeom>
          <a:noFill/>
          <a:ln>
            <a:noFill/>
          </a:ln>
        </p:spPr>
        <p:txBody>
          <a:bodyPr spcFirstLastPara="1" wrap="square" lIns="91425" tIns="91425" rIns="91425" bIns="91425" anchor="t" anchorCtr="0">
            <a:spAutoFit/>
          </a:bodyPr>
          <a:lstStyle/>
          <a:p>
            <a:pPr lvl="0"/>
            <a:r>
              <a:rPr lang="es-ES" sz="2000" dirty="0">
                <a:solidFill>
                  <a:srgbClr val="C31230"/>
                </a:solidFill>
              </a:rPr>
              <a:t>STJUE 16 de noviembre de 2023 (C-583/21 y 586/21</a:t>
            </a:r>
            <a:r>
              <a:rPr lang="es-ES" sz="2000" dirty="0" smtClean="0">
                <a:solidFill>
                  <a:srgbClr val="C31230"/>
                </a:solidFill>
              </a:rPr>
              <a:t>), alusión indirecta a la clientela</a:t>
            </a:r>
            <a:endParaRPr sz="2000" dirty="0">
              <a:solidFill>
                <a:srgbClr val="C31230"/>
              </a:solidFill>
            </a:endParaRPr>
          </a:p>
        </p:txBody>
      </p:sp>
      <p:sp>
        <p:nvSpPr>
          <p:cNvPr id="120" name="Google Shape;120;p20"/>
          <p:cNvSpPr txBox="1"/>
          <p:nvPr/>
        </p:nvSpPr>
        <p:spPr>
          <a:xfrm>
            <a:off x="2665442" y="980791"/>
            <a:ext cx="4581006" cy="3532200"/>
          </a:xfrm>
          <a:prstGeom prst="rect">
            <a:avLst/>
          </a:prstGeom>
          <a:noFill/>
          <a:ln>
            <a:noFill/>
          </a:ln>
        </p:spPr>
        <p:txBody>
          <a:bodyPr spcFirstLastPara="1" wrap="square" lIns="91425" tIns="91425" rIns="91425" bIns="91425" anchor="t" anchorCtr="0">
            <a:noAutofit/>
          </a:bodyPr>
          <a:lstStyle/>
          <a:p>
            <a:pPr lvl="0" algn="just" defTabSz="357188">
              <a:lnSpc>
                <a:spcPct val="115000"/>
              </a:lnSpc>
            </a:pPr>
            <a:r>
              <a:rPr lang="es-ES" sz="1500" dirty="0" smtClean="0">
                <a:solidFill>
                  <a:srgbClr val="282828"/>
                </a:solidFill>
              </a:rPr>
              <a:t>	</a:t>
            </a:r>
            <a:r>
              <a:rPr lang="es-ES" sz="1500" b="1" u="sng" dirty="0" err="1">
                <a:solidFill>
                  <a:srgbClr val="282828"/>
                </a:solidFill>
              </a:rPr>
              <a:t>Apart</a:t>
            </a:r>
            <a:r>
              <a:rPr lang="es-ES" sz="1500" b="1" u="sng" dirty="0">
                <a:solidFill>
                  <a:srgbClr val="282828"/>
                </a:solidFill>
              </a:rPr>
              <a:t>. 71</a:t>
            </a:r>
            <a:r>
              <a:rPr lang="es-ES" sz="1500" i="1" dirty="0">
                <a:solidFill>
                  <a:srgbClr val="282828"/>
                </a:solidFill>
              </a:rPr>
              <a:t>: En el supuesto de que un notario nombrado titular de una notaría se haya hecho cargo de una parte sustancial de la plantilla de su predecesor y </a:t>
            </a:r>
            <a:r>
              <a:rPr lang="es-ES" sz="1500" i="1" dirty="0">
                <a:solidFill>
                  <a:srgbClr val="C00000"/>
                </a:solidFill>
              </a:rPr>
              <a:t>haya seguido encomendando a los integrantes de esa plantilla tareas como las mencionadas en el apartado 61 de la presente sentencia</a:t>
            </a:r>
            <a:r>
              <a:rPr lang="es-ES" sz="1500" i="1" dirty="0">
                <a:solidFill>
                  <a:srgbClr val="282828"/>
                </a:solidFill>
              </a:rPr>
              <a:t>, ha de señalarse que el hecho de que haya pasado a ser titular de una notaría, en particular de una determinada demarcación, haya asumido los medios materiales y los locales de dicha notaría y se haya convertido en el depositario del protocolo indica que esta ha mantenido su identidad.</a:t>
            </a:r>
          </a:p>
        </p:txBody>
      </p:sp>
      <p:pic>
        <p:nvPicPr>
          <p:cNvPr id="8" name="Imagen 7"/>
          <p:cNvPicPr>
            <a:picLocks noChangeAspect="1"/>
          </p:cNvPicPr>
          <p:nvPr/>
        </p:nvPicPr>
        <p:blipFill>
          <a:blip r:embed="rId4">
            <a:biLevel thresh="75000"/>
          </a:blip>
          <a:stretch>
            <a:fillRect/>
          </a:stretch>
        </p:blipFill>
        <p:spPr>
          <a:xfrm>
            <a:off x="2760980" y="1061694"/>
            <a:ext cx="298479" cy="279427"/>
          </a:xfrm>
          <a:prstGeom prst="rect">
            <a:avLst/>
          </a:prstGeom>
          <a:noFill/>
        </p:spPr>
      </p:pic>
      <p:pic>
        <p:nvPicPr>
          <p:cNvPr id="10" name="Imagen 9"/>
          <p:cNvPicPr>
            <a:picLocks noChangeAspect="1"/>
          </p:cNvPicPr>
          <p:nvPr/>
        </p:nvPicPr>
        <p:blipFill>
          <a:blip r:embed="rId5"/>
          <a:stretch>
            <a:fillRect/>
          </a:stretch>
        </p:blipFill>
        <p:spPr>
          <a:xfrm>
            <a:off x="7723509" y="0"/>
            <a:ext cx="1420491" cy="5145470"/>
          </a:xfrm>
          <a:prstGeom prst="rect">
            <a:avLst/>
          </a:prstGeom>
        </p:spPr>
      </p:pic>
    </p:spTree>
    <p:extLst>
      <p:ext uri="{BB962C8B-B14F-4D97-AF65-F5344CB8AC3E}">
        <p14:creationId xmlns:p14="http://schemas.microsoft.com/office/powerpoint/2010/main" val="5457370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24"/>
        <p:cNvGrpSpPr/>
        <p:nvPr/>
      </p:nvGrpSpPr>
      <p:grpSpPr>
        <a:xfrm>
          <a:off x="0" y="0"/>
          <a:ext cx="0" cy="0"/>
          <a:chOff x="0" y="0"/>
          <a:chExt cx="0" cy="0"/>
        </a:xfrm>
      </p:grpSpPr>
      <p:grpSp>
        <p:nvGrpSpPr>
          <p:cNvPr id="126" name="Google Shape;126;p21"/>
          <p:cNvGrpSpPr/>
          <p:nvPr/>
        </p:nvGrpSpPr>
        <p:grpSpPr>
          <a:xfrm>
            <a:off x="324138" y="212338"/>
            <a:ext cx="7135441" cy="578925"/>
            <a:chOff x="241250" y="209900"/>
            <a:chExt cx="7135441" cy="578925"/>
          </a:xfrm>
        </p:grpSpPr>
        <p:pic>
          <p:nvPicPr>
            <p:cNvPr id="127" name="Google Shape;127;p21"/>
            <p:cNvPicPr preferRelativeResize="0"/>
            <p:nvPr/>
          </p:nvPicPr>
          <p:blipFill>
            <a:blip r:embed="rId3">
              <a:alphaModFix/>
            </a:blip>
            <a:stretch>
              <a:fillRect/>
            </a:stretch>
          </p:blipFill>
          <p:spPr>
            <a:xfrm>
              <a:off x="241250" y="209900"/>
              <a:ext cx="1535826" cy="578925"/>
            </a:xfrm>
            <a:prstGeom prst="rect">
              <a:avLst/>
            </a:prstGeom>
            <a:noFill/>
            <a:ln>
              <a:noFill/>
            </a:ln>
          </p:spPr>
        </p:pic>
        <p:cxnSp>
          <p:nvCxnSpPr>
            <p:cNvPr id="128" name="Google Shape;128;p21"/>
            <p:cNvCxnSpPr/>
            <p:nvPr/>
          </p:nvCxnSpPr>
          <p:spPr>
            <a:xfrm>
              <a:off x="1821375" y="731325"/>
              <a:ext cx="5555316" cy="1882"/>
            </a:xfrm>
            <a:prstGeom prst="straightConnector1">
              <a:avLst/>
            </a:prstGeom>
            <a:noFill/>
            <a:ln w="28575" cap="flat" cmpd="sng">
              <a:solidFill>
                <a:srgbClr val="C31230"/>
              </a:solidFill>
              <a:prstDash val="solid"/>
              <a:round/>
              <a:headEnd type="none" w="med" len="med"/>
              <a:tailEnd type="none" w="med" len="med"/>
            </a:ln>
          </p:spPr>
        </p:cxnSp>
      </p:grpSp>
      <p:sp>
        <p:nvSpPr>
          <p:cNvPr id="129" name="Google Shape;129;p21"/>
          <p:cNvSpPr txBox="1"/>
          <p:nvPr/>
        </p:nvSpPr>
        <p:spPr>
          <a:xfrm>
            <a:off x="552977" y="1273424"/>
            <a:ext cx="1784587" cy="2339072"/>
          </a:xfrm>
          <a:prstGeom prst="rect">
            <a:avLst/>
          </a:prstGeom>
          <a:noFill/>
          <a:ln>
            <a:noFill/>
          </a:ln>
        </p:spPr>
        <p:txBody>
          <a:bodyPr spcFirstLastPara="1" wrap="square" lIns="91425" tIns="91425" rIns="91425" bIns="91425" anchor="t" anchorCtr="0">
            <a:spAutoFit/>
          </a:bodyPr>
          <a:lstStyle/>
          <a:p>
            <a:pPr lvl="0"/>
            <a:r>
              <a:rPr lang="es-ES" sz="2000" dirty="0">
                <a:solidFill>
                  <a:srgbClr val="C31230"/>
                </a:solidFill>
              </a:rPr>
              <a:t>Conclusiones del Abogado General Sr. G. </a:t>
            </a:r>
            <a:r>
              <a:rPr lang="es-ES" sz="2000" dirty="0" err="1">
                <a:solidFill>
                  <a:srgbClr val="C31230"/>
                </a:solidFill>
              </a:rPr>
              <a:t>Pitruzzella</a:t>
            </a:r>
            <a:r>
              <a:rPr lang="es-ES" sz="2000" dirty="0">
                <a:solidFill>
                  <a:srgbClr val="C31230"/>
                </a:solidFill>
              </a:rPr>
              <a:t>, presentadas el 25 de mayo de 2023</a:t>
            </a:r>
            <a:r>
              <a:rPr lang="es-ES" sz="2000" dirty="0" smtClean="0">
                <a:solidFill>
                  <a:srgbClr val="C31230"/>
                </a:solidFill>
              </a:rPr>
              <a:t>.</a:t>
            </a:r>
            <a:endParaRPr sz="2000" dirty="0">
              <a:solidFill>
                <a:srgbClr val="C31230"/>
              </a:solidFill>
            </a:endParaRPr>
          </a:p>
        </p:txBody>
      </p:sp>
      <p:grpSp>
        <p:nvGrpSpPr>
          <p:cNvPr id="2" name="Grupo 1"/>
          <p:cNvGrpSpPr/>
          <p:nvPr/>
        </p:nvGrpSpPr>
        <p:grpSpPr>
          <a:xfrm>
            <a:off x="2601494" y="923983"/>
            <a:ext cx="4858085" cy="3152762"/>
            <a:chOff x="4593225" y="1595074"/>
            <a:chExt cx="3986232" cy="2841753"/>
          </a:xfrm>
        </p:grpSpPr>
        <p:sp>
          <p:nvSpPr>
            <p:cNvPr id="125" name="Google Shape;125;p21"/>
            <p:cNvSpPr/>
            <p:nvPr/>
          </p:nvSpPr>
          <p:spPr>
            <a:xfrm>
              <a:off x="4593225" y="1595074"/>
              <a:ext cx="3986232" cy="2841753"/>
            </a:xfrm>
            <a:prstGeom prst="rect">
              <a:avLst/>
            </a:prstGeom>
            <a:solidFill>
              <a:srgbClr val="C312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 name="Google Shape;130;p21"/>
            <p:cNvSpPr txBox="1"/>
            <p:nvPr/>
          </p:nvSpPr>
          <p:spPr>
            <a:xfrm>
              <a:off x="4729816" y="1595075"/>
              <a:ext cx="3694317" cy="2841752"/>
            </a:xfrm>
            <a:prstGeom prst="rect">
              <a:avLst/>
            </a:prstGeom>
            <a:noFill/>
            <a:ln>
              <a:noFill/>
            </a:ln>
          </p:spPr>
          <p:txBody>
            <a:bodyPr spcFirstLastPara="1" wrap="square" lIns="91425" tIns="91425" rIns="91425" bIns="91425" anchor="t" anchorCtr="0">
              <a:noAutofit/>
            </a:bodyPr>
            <a:lstStyle/>
            <a:p>
              <a:pPr lvl="0" algn="just" defTabSz="357188">
                <a:lnSpc>
                  <a:spcPct val="150000"/>
                </a:lnSpc>
                <a:spcBef>
                  <a:spcPts val="600"/>
                </a:spcBef>
                <a:spcAft>
                  <a:spcPts val="600"/>
                </a:spcAft>
              </a:pPr>
              <a:r>
                <a:rPr lang="es-ES" sz="1300" dirty="0" smtClean="0">
                  <a:solidFill>
                    <a:schemeClr val="lt1"/>
                  </a:solidFill>
                </a:rPr>
                <a:t>	</a:t>
              </a:r>
              <a:r>
                <a:rPr lang="es-ES" sz="1300" b="1" u="sng" dirty="0" err="1" smtClean="0">
                  <a:solidFill>
                    <a:schemeClr val="lt1"/>
                  </a:solidFill>
                </a:rPr>
                <a:t>Apart</a:t>
              </a:r>
              <a:r>
                <a:rPr lang="es-ES" sz="1300" b="1" u="sng" dirty="0">
                  <a:solidFill>
                    <a:schemeClr val="lt1"/>
                  </a:solidFill>
                </a:rPr>
                <a:t>. 57. </a:t>
              </a:r>
              <a:r>
                <a:rPr lang="es-ES" sz="1300" dirty="0">
                  <a:solidFill>
                    <a:schemeClr val="lt1"/>
                  </a:solidFill>
                </a:rPr>
                <a:t>La lectura de la documentación que obra en los autos y las alegaciones formuladas por las partes en la vista me inducen a considerar que una notaría continúa ejerciendo su actividad empresarial tras el traslado del notario y su sustitución por un nuevo notario, </a:t>
              </a:r>
              <a:r>
                <a:rPr lang="es-ES" sz="1300" b="1" dirty="0">
                  <a:solidFill>
                    <a:schemeClr val="accent6">
                      <a:lumMod val="60000"/>
                      <a:lumOff val="40000"/>
                    </a:schemeClr>
                  </a:solidFill>
                </a:rPr>
                <a:t>toda vez que, por razones geográficas, de relaciones previas con los trabajadores y de la presencia del protocolo, </a:t>
              </a:r>
              <a:r>
                <a:rPr lang="es-ES" sz="1300" b="1" dirty="0">
                  <a:solidFill>
                    <a:schemeClr val="accent5"/>
                  </a:solidFill>
                </a:rPr>
                <a:t>la clientela </a:t>
              </a:r>
              <a:r>
                <a:rPr lang="es-ES" sz="1300" b="1" dirty="0">
                  <a:solidFill>
                    <a:schemeClr val="accent6">
                      <a:lumMod val="60000"/>
                      <a:lumOff val="40000"/>
                    </a:schemeClr>
                  </a:solidFill>
                </a:rPr>
                <a:t>seguirá dirigiéndose, como es razonable, a la misma notaría para solicitar servicios notariales.</a:t>
              </a:r>
            </a:p>
            <a:p>
              <a:pPr lvl="0" algn="just">
                <a:lnSpc>
                  <a:spcPct val="115000"/>
                </a:lnSpc>
              </a:pPr>
              <a:endParaRPr lang="es-ES" sz="1300" dirty="0">
                <a:solidFill>
                  <a:schemeClr val="lt1"/>
                </a:solidFill>
              </a:endParaRPr>
            </a:p>
          </p:txBody>
        </p:sp>
        <p:pic>
          <p:nvPicPr>
            <p:cNvPr id="8" name="Imagen 7"/>
            <p:cNvPicPr>
              <a:picLocks noChangeAspect="1"/>
            </p:cNvPicPr>
            <p:nvPr/>
          </p:nvPicPr>
          <p:blipFill>
            <a:blip r:embed="rId4">
              <a:biLevel thresh="75000"/>
            </a:blip>
            <a:stretch>
              <a:fillRect/>
            </a:stretch>
          </p:blipFill>
          <p:spPr>
            <a:xfrm>
              <a:off x="4811762" y="1772346"/>
              <a:ext cx="207478" cy="211211"/>
            </a:xfrm>
            <a:prstGeom prst="rect">
              <a:avLst/>
            </a:prstGeom>
          </p:spPr>
        </p:pic>
      </p:grpSp>
      <p:grpSp>
        <p:nvGrpSpPr>
          <p:cNvPr id="5" name="Grupo 4"/>
          <p:cNvGrpSpPr/>
          <p:nvPr/>
        </p:nvGrpSpPr>
        <p:grpSpPr>
          <a:xfrm>
            <a:off x="2601493" y="4273417"/>
            <a:ext cx="4858085" cy="688383"/>
            <a:chOff x="2999765" y="4248305"/>
            <a:chExt cx="4572000" cy="688383"/>
          </a:xfrm>
        </p:grpSpPr>
        <p:pic>
          <p:nvPicPr>
            <p:cNvPr id="10" name="Imagen 9"/>
            <p:cNvPicPr>
              <a:picLocks noChangeAspect="1"/>
            </p:cNvPicPr>
            <p:nvPr/>
          </p:nvPicPr>
          <p:blipFill>
            <a:blip r:embed="rId5"/>
            <a:stretch>
              <a:fillRect/>
            </a:stretch>
          </p:blipFill>
          <p:spPr>
            <a:xfrm>
              <a:off x="3094854" y="4248305"/>
              <a:ext cx="1521328" cy="256403"/>
            </a:xfrm>
            <a:prstGeom prst="rect">
              <a:avLst/>
            </a:prstGeom>
          </p:spPr>
        </p:pic>
        <p:sp>
          <p:nvSpPr>
            <p:cNvPr id="4" name="Rectángulo 3"/>
            <p:cNvSpPr/>
            <p:nvPr/>
          </p:nvSpPr>
          <p:spPr>
            <a:xfrm>
              <a:off x="2999765" y="4428857"/>
              <a:ext cx="4572000" cy="507831"/>
            </a:xfrm>
            <a:prstGeom prst="rect">
              <a:avLst/>
            </a:prstGeom>
          </p:spPr>
          <p:txBody>
            <a:bodyPr>
              <a:spAutoFit/>
            </a:bodyPr>
            <a:lstStyle/>
            <a:p>
              <a:pPr algn="just"/>
              <a:r>
                <a:rPr lang="es-ES" sz="900" i="1" u="sng" dirty="0">
                  <a:solidFill>
                    <a:srgbClr val="C00000"/>
                  </a:solidFill>
                </a:rPr>
                <a:t>Sucesión de empresa en Notarías y transmisión de clientela (Destellos de las conclusiones del Abogado General que se perdieron en la STJUE de 16 de noviembre de 2023) (elforodelabos.es)</a:t>
              </a:r>
            </a:p>
          </p:txBody>
        </p:sp>
      </p:grpSp>
      <p:pic>
        <p:nvPicPr>
          <p:cNvPr id="13" name="Imagen 12"/>
          <p:cNvPicPr>
            <a:picLocks noChangeAspect="1"/>
          </p:cNvPicPr>
          <p:nvPr/>
        </p:nvPicPr>
        <p:blipFill>
          <a:blip r:embed="rId6"/>
          <a:stretch>
            <a:fillRect/>
          </a:stretch>
        </p:blipFill>
        <p:spPr>
          <a:xfrm>
            <a:off x="7723509" y="0"/>
            <a:ext cx="1420491" cy="5145470"/>
          </a:xfrm>
          <a:prstGeom prst="rect">
            <a:avLst/>
          </a:prstGeom>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05"/>
        <p:cNvGrpSpPr/>
        <p:nvPr/>
      </p:nvGrpSpPr>
      <p:grpSpPr>
        <a:xfrm>
          <a:off x="0" y="0"/>
          <a:ext cx="0" cy="0"/>
          <a:chOff x="0" y="0"/>
          <a:chExt cx="0" cy="0"/>
        </a:xfrm>
      </p:grpSpPr>
      <p:pic>
        <p:nvPicPr>
          <p:cNvPr id="3" name="Imagen 2"/>
          <p:cNvPicPr>
            <a:picLocks noChangeAspect="1"/>
          </p:cNvPicPr>
          <p:nvPr/>
        </p:nvPicPr>
        <p:blipFill rotWithShape="1">
          <a:blip r:embed="rId3"/>
          <a:srcRect l="9998"/>
          <a:stretch/>
        </p:blipFill>
        <p:spPr>
          <a:xfrm>
            <a:off x="7720836" y="-23153"/>
            <a:ext cx="1413639" cy="5166653"/>
          </a:xfrm>
          <a:prstGeom prst="rect">
            <a:avLst/>
          </a:prstGeom>
        </p:spPr>
      </p:pic>
      <p:grpSp>
        <p:nvGrpSpPr>
          <p:cNvPr id="106" name="Google Shape;106;p19"/>
          <p:cNvGrpSpPr/>
          <p:nvPr/>
        </p:nvGrpSpPr>
        <p:grpSpPr>
          <a:xfrm>
            <a:off x="324138" y="212338"/>
            <a:ext cx="7114815" cy="578925"/>
            <a:chOff x="241250" y="209900"/>
            <a:chExt cx="7114815" cy="578925"/>
          </a:xfrm>
        </p:grpSpPr>
        <p:pic>
          <p:nvPicPr>
            <p:cNvPr id="107" name="Google Shape;107;p19"/>
            <p:cNvPicPr preferRelativeResize="0"/>
            <p:nvPr/>
          </p:nvPicPr>
          <p:blipFill>
            <a:blip r:embed="rId4">
              <a:alphaModFix/>
            </a:blip>
            <a:stretch>
              <a:fillRect/>
            </a:stretch>
          </p:blipFill>
          <p:spPr>
            <a:xfrm>
              <a:off x="241250" y="209900"/>
              <a:ext cx="1535826" cy="578925"/>
            </a:xfrm>
            <a:prstGeom prst="rect">
              <a:avLst/>
            </a:prstGeom>
            <a:noFill/>
            <a:ln>
              <a:noFill/>
            </a:ln>
          </p:spPr>
        </p:pic>
        <p:cxnSp>
          <p:nvCxnSpPr>
            <p:cNvPr id="108" name="Google Shape;108;p19"/>
            <p:cNvCxnSpPr/>
            <p:nvPr/>
          </p:nvCxnSpPr>
          <p:spPr>
            <a:xfrm flipV="1">
              <a:off x="1821375" y="726332"/>
              <a:ext cx="5534690" cy="4993"/>
            </a:xfrm>
            <a:prstGeom prst="straightConnector1">
              <a:avLst/>
            </a:prstGeom>
            <a:noFill/>
            <a:ln w="28575" cap="flat" cmpd="sng">
              <a:solidFill>
                <a:srgbClr val="C31230"/>
              </a:solidFill>
              <a:prstDash val="solid"/>
              <a:round/>
              <a:headEnd type="none" w="med" len="med"/>
              <a:tailEnd type="none" w="med" len="med"/>
            </a:ln>
          </p:spPr>
        </p:cxnSp>
      </p:grpSp>
      <p:sp>
        <p:nvSpPr>
          <p:cNvPr id="109" name="Google Shape;109;p19"/>
          <p:cNvSpPr txBox="1"/>
          <p:nvPr/>
        </p:nvSpPr>
        <p:spPr>
          <a:xfrm>
            <a:off x="523993" y="765417"/>
            <a:ext cx="6914960" cy="1200298"/>
          </a:xfrm>
          <a:prstGeom prst="rect">
            <a:avLst/>
          </a:prstGeom>
          <a:noFill/>
          <a:ln>
            <a:noFill/>
          </a:ln>
        </p:spPr>
        <p:txBody>
          <a:bodyPr spcFirstLastPara="1" wrap="square" lIns="91425" tIns="91425" rIns="91425" bIns="91425" anchor="t" anchorCtr="0">
            <a:spAutoFit/>
          </a:bodyPr>
          <a:lstStyle/>
          <a:p>
            <a:pPr lvl="0"/>
            <a:r>
              <a:rPr lang="es-ES" sz="2200" b="1" dirty="0">
                <a:solidFill>
                  <a:srgbClr val="C31230"/>
                </a:solidFill>
              </a:rPr>
              <a:t>Segundo foco de problemas: Leading cases que replantean el escenario</a:t>
            </a:r>
            <a:br>
              <a:rPr lang="es-ES" sz="2200" b="1" dirty="0">
                <a:solidFill>
                  <a:srgbClr val="C31230"/>
                </a:solidFill>
              </a:rPr>
            </a:br>
            <a:r>
              <a:rPr lang="es-ES" sz="2200" dirty="0">
                <a:solidFill>
                  <a:srgbClr val="C31230"/>
                </a:solidFill>
              </a:rPr>
              <a:t>La doctrina </a:t>
            </a:r>
            <a:r>
              <a:rPr lang="es-ES" sz="2200" dirty="0" err="1">
                <a:solidFill>
                  <a:srgbClr val="C31230"/>
                </a:solidFill>
              </a:rPr>
              <a:t>Grafe</a:t>
            </a:r>
            <a:r>
              <a:rPr lang="es-ES" sz="2200" dirty="0">
                <a:solidFill>
                  <a:srgbClr val="C31230"/>
                </a:solidFill>
              </a:rPr>
              <a:t>/</a:t>
            </a:r>
            <a:r>
              <a:rPr lang="es-ES" sz="2200" dirty="0" err="1">
                <a:solidFill>
                  <a:srgbClr val="C31230"/>
                </a:solidFill>
              </a:rPr>
              <a:t>Pohle</a:t>
            </a:r>
            <a:r>
              <a:rPr lang="es-ES" sz="2200" dirty="0">
                <a:solidFill>
                  <a:srgbClr val="C31230"/>
                </a:solidFill>
              </a:rPr>
              <a:t>, Asunto C–298/18)</a:t>
            </a:r>
            <a:endParaRPr sz="2200" dirty="0">
              <a:solidFill>
                <a:srgbClr val="C31230"/>
              </a:solidFill>
            </a:endParaRPr>
          </a:p>
        </p:txBody>
      </p:sp>
      <p:sp>
        <p:nvSpPr>
          <p:cNvPr id="110" name="Google Shape;110;p19"/>
          <p:cNvSpPr txBox="1"/>
          <p:nvPr/>
        </p:nvSpPr>
        <p:spPr>
          <a:xfrm>
            <a:off x="605017" y="1965715"/>
            <a:ext cx="6833936" cy="2991296"/>
          </a:xfrm>
          <a:prstGeom prst="rect">
            <a:avLst/>
          </a:prstGeom>
          <a:solidFill>
            <a:srgbClr val="EEEEEE"/>
          </a:solidFill>
          <a:ln>
            <a:noFill/>
          </a:ln>
        </p:spPr>
        <p:txBody>
          <a:bodyPr spcFirstLastPara="1" wrap="square" lIns="91425" tIns="91425" rIns="91425" bIns="91425" anchor="t" anchorCtr="0">
            <a:noAutofit/>
          </a:bodyPr>
          <a:lstStyle/>
          <a:p>
            <a:pPr marL="179388" lvl="0" indent="-179388" algn="just" defTabSz="622300">
              <a:spcAft>
                <a:spcPts val="300"/>
              </a:spcAft>
              <a:buFont typeface="Arial" panose="020B0604020202020204" pitchFamily="34" charset="0"/>
              <a:buChar char="•"/>
            </a:pPr>
            <a:r>
              <a:rPr lang="es-ES" sz="1100" dirty="0"/>
              <a:t>Empresas intensivas en activos tangibles. STJUE Liikenne 25/01/01 vs STJUE Grafe/</a:t>
            </a:r>
            <a:r>
              <a:rPr lang="es-ES" sz="1100" dirty="0" err="1"/>
              <a:t>Pohle</a:t>
            </a:r>
            <a:r>
              <a:rPr lang="es-ES" sz="1100" dirty="0"/>
              <a:t> 27/02/2020.</a:t>
            </a:r>
          </a:p>
          <a:p>
            <a:pPr marL="179388" lvl="0" indent="-179388" algn="just" defTabSz="622300">
              <a:spcAft>
                <a:spcPts val="300"/>
              </a:spcAft>
              <a:buFont typeface="Arial" panose="020B0604020202020204" pitchFamily="34" charset="0"/>
              <a:buChar char="•"/>
            </a:pPr>
            <a:r>
              <a:rPr lang="es-ES" sz="1100" dirty="0"/>
              <a:t>Relevante criterio para la adquisición de negocios basados en elementos patrimoniales no sostenibles u obsoletos (por ser carentes de valor) </a:t>
            </a:r>
          </a:p>
          <a:p>
            <a:pPr marL="179388" lvl="0" indent="-179388" algn="just" defTabSz="622300">
              <a:spcAft>
                <a:spcPts val="300"/>
              </a:spcAft>
              <a:buFont typeface="Arial" panose="020B0604020202020204" pitchFamily="34" charset="0"/>
              <a:buChar char="•"/>
            </a:pPr>
            <a:r>
              <a:rPr lang="es-ES" sz="1100" dirty="0"/>
              <a:t>La falta de transmisión de esos elementos obsoletos no conlleva un descarte automático de sucesión de empresa</a:t>
            </a:r>
          </a:p>
          <a:p>
            <a:pPr marL="179388" lvl="0" indent="-179388" algn="just" defTabSz="622300">
              <a:spcAft>
                <a:spcPts val="300"/>
              </a:spcAft>
              <a:buFont typeface="Arial" panose="020B0604020202020204" pitchFamily="34" charset="0"/>
              <a:buChar char="•"/>
            </a:pPr>
            <a:r>
              <a:rPr lang="es-ES" sz="1100" dirty="0"/>
              <a:t>La </a:t>
            </a:r>
            <a:r>
              <a:rPr lang="es-ES" sz="1100" dirty="0">
                <a:solidFill>
                  <a:schemeClr val="accent5"/>
                </a:solidFill>
              </a:rPr>
              <a:t>obsolescencia</a:t>
            </a:r>
            <a:r>
              <a:rPr lang="es-ES" sz="1100" dirty="0"/>
              <a:t> </a:t>
            </a:r>
            <a:r>
              <a:rPr lang="es-ES" sz="1100" dirty="0">
                <a:solidFill>
                  <a:schemeClr val="accent5"/>
                </a:solidFill>
              </a:rPr>
              <a:t>es por “imperativos externos” legales, medioambientales, técnicos</a:t>
            </a:r>
            <a:r>
              <a:rPr lang="es-ES" sz="1100" dirty="0"/>
              <a:t>. (STS 24 de septiembre de 2020 y 26/09/23 lo denominan “premisa fundamental”)</a:t>
            </a:r>
          </a:p>
          <a:p>
            <a:pPr marL="179388" lvl="0" indent="-179388" algn="just" defTabSz="622300">
              <a:spcAft>
                <a:spcPts val="300"/>
              </a:spcAft>
              <a:buFont typeface="Arial" panose="020B0604020202020204" pitchFamily="34" charset="0"/>
              <a:buChar char="•"/>
            </a:pPr>
            <a:r>
              <a:rPr lang="es-ES" sz="1100" dirty="0"/>
              <a:t>Hay que revisar el conjunto de elementos.</a:t>
            </a:r>
          </a:p>
          <a:p>
            <a:pPr marL="179388" lvl="0" indent="-179388" algn="just" defTabSz="622300">
              <a:spcAft>
                <a:spcPts val="300"/>
              </a:spcAft>
              <a:buFont typeface="Arial" panose="020B0604020202020204" pitchFamily="34" charset="0"/>
              <a:buChar char="•"/>
            </a:pPr>
            <a:r>
              <a:rPr lang="es-ES" sz="1100" dirty="0"/>
              <a:t>(a) analogía de la actividad; (b) falta de interrupción; (c) transmisión de plantilla; (d) </a:t>
            </a:r>
            <a:r>
              <a:rPr lang="es-ES" sz="1100" dirty="0">
                <a:solidFill>
                  <a:schemeClr val="accent5"/>
                </a:solidFill>
              </a:rPr>
              <a:t>inmateriales (concesión);</a:t>
            </a:r>
            <a:r>
              <a:rPr lang="es-ES" sz="1100" dirty="0"/>
              <a:t> y (e) clientela –líneas y pasajeros-</a:t>
            </a:r>
          </a:p>
          <a:p>
            <a:pPr marL="179388" lvl="0" indent="-179388" algn="just" defTabSz="622300">
              <a:spcAft>
                <a:spcPts val="300"/>
              </a:spcAft>
              <a:buFont typeface="Arial" panose="020B0604020202020204" pitchFamily="34" charset="0"/>
              <a:buChar char="•"/>
            </a:pPr>
            <a:r>
              <a:rPr lang="es-ES" sz="1100" dirty="0"/>
              <a:t>Doctrina confirmada por la STJUE (asunto Acciona Agua, apdos. 99 y 110) y por la STS 8 de febrero de 2023 (reversión de restaurante obsoleto “con graves deficiencias”). STSJ Canarias 24 de septiembre 2020 (cierta automaticidad, vehículos aeropuerto). Pero recordemos STS 27 de enero de 2015 (necesidad de medios aportados por la cesionaria</a:t>
            </a:r>
            <a:r>
              <a:rPr lang="es-ES" sz="1100" dirty="0" smtClean="0"/>
              <a:t>) confirmada </a:t>
            </a:r>
            <a:r>
              <a:rPr lang="es-ES" sz="1100" dirty="0"/>
              <a:t>por STS 26/09/23 (</a:t>
            </a:r>
            <a:r>
              <a:rPr lang="es-ES" sz="1100" dirty="0" err="1"/>
              <a:t>AUMAR</a:t>
            </a:r>
            <a:r>
              <a:rPr lang="es-ES" sz="1100" dirty="0"/>
              <a:t>)</a:t>
            </a:r>
          </a:p>
        </p:txBody>
      </p:sp>
    </p:spTree>
    <p:extLst>
      <p:ext uri="{BB962C8B-B14F-4D97-AF65-F5344CB8AC3E}">
        <p14:creationId xmlns:p14="http://schemas.microsoft.com/office/powerpoint/2010/main" val="261564785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34"/>
        <p:cNvGrpSpPr/>
        <p:nvPr/>
      </p:nvGrpSpPr>
      <p:grpSpPr>
        <a:xfrm>
          <a:off x="0" y="0"/>
          <a:ext cx="0" cy="0"/>
          <a:chOff x="0" y="0"/>
          <a:chExt cx="0" cy="0"/>
        </a:xfrm>
      </p:grpSpPr>
      <p:grpSp>
        <p:nvGrpSpPr>
          <p:cNvPr id="136" name="Google Shape;136;p22"/>
          <p:cNvGrpSpPr/>
          <p:nvPr/>
        </p:nvGrpSpPr>
        <p:grpSpPr>
          <a:xfrm>
            <a:off x="324138" y="212338"/>
            <a:ext cx="7135441" cy="578925"/>
            <a:chOff x="241250" y="209900"/>
            <a:chExt cx="7135441" cy="578925"/>
          </a:xfrm>
        </p:grpSpPr>
        <p:pic>
          <p:nvPicPr>
            <p:cNvPr id="137" name="Google Shape;137;p22"/>
            <p:cNvPicPr preferRelativeResize="0"/>
            <p:nvPr/>
          </p:nvPicPr>
          <p:blipFill>
            <a:blip r:embed="rId3">
              <a:alphaModFix/>
            </a:blip>
            <a:stretch>
              <a:fillRect/>
            </a:stretch>
          </p:blipFill>
          <p:spPr>
            <a:xfrm>
              <a:off x="241250" y="209900"/>
              <a:ext cx="1535826" cy="578925"/>
            </a:xfrm>
            <a:prstGeom prst="rect">
              <a:avLst/>
            </a:prstGeom>
            <a:noFill/>
            <a:ln>
              <a:noFill/>
            </a:ln>
          </p:spPr>
        </p:pic>
        <p:cxnSp>
          <p:nvCxnSpPr>
            <p:cNvPr id="138" name="Google Shape;138;p22"/>
            <p:cNvCxnSpPr/>
            <p:nvPr/>
          </p:nvCxnSpPr>
          <p:spPr>
            <a:xfrm flipV="1">
              <a:off x="1821375" y="726332"/>
              <a:ext cx="5555316" cy="4993"/>
            </a:xfrm>
            <a:prstGeom prst="straightConnector1">
              <a:avLst/>
            </a:prstGeom>
            <a:noFill/>
            <a:ln w="28575" cap="flat" cmpd="sng">
              <a:solidFill>
                <a:srgbClr val="C31230"/>
              </a:solidFill>
              <a:prstDash val="solid"/>
              <a:round/>
              <a:headEnd type="none" w="med" len="med"/>
              <a:tailEnd type="none" w="med" len="med"/>
            </a:ln>
          </p:spPr>
        </p:cxnSp>
      </p:grpSp>
      <p:sp>
        <p:nvSpPr>
          <p:cNvPr id="139" name="Google Shape;139;p22"/>
          <p:cNvSpPr txBox="1"/>
          <p:nvPr/>
        </p:nvSpPr>
        <p:spPr>
          <a:xfrm>
            <a:off x="580499" y="868138"/>
            <a:ext cx="6879080" cy="1200298"/>
          </a:xfrm>
          <a:prstGeom prst="rect">
            <a:avLst/>
          </a:prstGeom>
          <a:noFill/>
          <a:ln>
            <a:noFill/>
          </a:ln>
        </p:spPr>
        <p:txBody>
          <a:bodyPr spcFirstLastPara="1" wrap="square" lIns="91425" tIns="91425" rIns="91425" bIns="91425" anchor="t" anchorCtr="0">
            <a:spAutoFit/>
          </a:bodyPr>
          <a:lstStyle/>
          <a:p>
            <a:pPr lvl="0"/>
            <a:r>
              <a:rPr lang="es-ES" sz="2200" b="1" dirty="0">
                <a:solidFill>
                  <a:srgbClr val="C31230"/>
                </a:solidFill>
              </a:rPr>
              <a:t>Segundo foco de problemas: Leading cases que replantean el escenario</a:t>
            </a:r>
            <a:br>
              <a:rPr lang="es-ES" sz="2200" b="1" dirty="0">
                <a:solidFill>
                  <a:srgbClr val="C31230"/>
                </a:solidFill>
              </a:rPr>
            </a:br>
            <a:r>
              <a:rPr lang="es-ES" sz="2200" dirty="0">
                <a:solidFill>
                  <a:srgbClr val="C31230"/>
                </a:solidFill>
              </a:rPr>
              <a:t>La doctrina Grafe/</a:t>
            </a:r>
            <a:r>
              <a:rPr lang="es-ES" sz="2200" dirty="0" err="1">
                <a:solidFill>
                  <a:srgbClr val="C31230"/>
                </a:solidFill>
              </a:rPr>
              <a:t>Pohle</a:t>
            </a:r>
            <a:r>
              <a:rPr lang="es-ES" sz="2200" dirty="0">
                <a:solidFill>
                  <a:srgbClr val="C31230"/>
                </a:solidFill>
              </a:rPr>
              <a:t>, Asunto C–298/18</a:t>
            </a:r>
            <a:endParaRPr sz="2200" dirty="0">
              <a:solidFill>
                <a:srgbClr val="C31230"/>
              </a:solidFill>
            </a:endParaRPr>
          </a:p>
        </p:txBody>
      </p:sp>
      <p:pic>
        <p:nvPicPr>
          <p:cNvPr id="9" name="Imagen 8"/>
          <p:cNvPicPr>
            <a:picLocks noChangeAspect="1"/>
          </p:cNvPicPr>
          <p:nvPr/>
        </p:nvPicPr>
        <p:blipFill rotWithShape="1">
          <a:blip r:embed="rId4"/>
          <a:srcRect l="9470"/>
          <a:stretch/>
        </p:blipFill>
        <p:spPr>
          <a:xfrm>
            <a:off x="7731587" y="-23153"/>
            <a:ext cx="1421921" cy="5166653"/>
          </a:xfrm>
          <a:prstGeom prst="rect">
            <a:avLst/>
          </a:prstGeom>
        </p:spPr>
      </p:pic>
      <p:grpSp>
        <p:nvGrpSpPr>
          <p:cNvPr id="3" name="Grupo 2"/>
          <p:cNvGrpSpPr/>
          <p:nvPr/>
        </p:nvGrpSpPr>
        <p:grpSpPr>
          <a:xfrm>
            <a:off x="646796" y="2090820"/>
            <a:ext cx="6746486" cy="2824940"/>
            <a:chOff x="4638825" y="924678"/>
            <a:chExt cx="3662022" cy="3591124"/>
          </a:xfrm>
        </p:grpSpPr>
        <p:sp>
          <p:nvSpPr>
            <p:cNvPr id="10" name="Google Shape;110;p19"/>
            <p:cNvSpPr txBox="1"/>
            <p:nvPr/>
          </p:nvSpPr>
          <p:spPr>
            <a:xfrm>
              <a:off x="4638825" y="924678"/>
              <a:ext cx="3662022" cy="3591124"/>
            </a:xfrm>
            <a:prstGeom prst="rect">
              <a:avLst/>
            </a:prstGeom>
            <a:solidFill>
              <a:srgbClr val="EEEEEE"/>
            </a:solidFill>
            <a:ln>
              <a:noFill/>
            </a:ln>
          </p:spPr>
          <p:txBody>
            <a:bodyPr spcFirstLastPara="1" wrap="square" lIns="91425" tIns="91425" rIns="91425" bIns="91425" anchor="t" anchorCtr="0">
              <a:noAutofit/>
            </a:bodyPr>
            <a:lstStyle/>
            <a:p>
              <a:pPr marL="182563" lvl="0" indent="-182563" algn="just" defTabSz="622300">
                <a:buFont typeface="Arial" panose="020B0604020202020204" pitchFamily="34" charset="0"/>
                <a:buChar char="•"/>
              </a:pPr>
              <a:endParaRPr lang="es-ES" sz="1300" dirty="0"/>
            </a:p>
          </p:txBody>
        </p:sp>
        <p:pic>
          <p:nvPicPr>
            <p:cNvPr id="26" name="Imagen 25"/>
            <p:cNvPicPr>
              <a:picLocks noChangeAspect="1"/>
            </p:cNvPicPr>
            <p:nvPr/>
          </p:nvPicPr>
          <p:blipFill>
            <a:blip r:embed="rId5">
              <a:biLevel thresh="75000"/>
            </a:blip>
            <a:stretch>
              <a:fillRect/>
            </a:stretch>
          </p:blipFill>
          <p:spPr>
            <a:xfrm>
              <a:off x="4704408" y="958550"/>
              <a:ext cx="127929" cy="297458"/>
            </a:xfrm>
            <a:prstGeom prst="rect">
              <a:avLst/>
            </a:prstGeom>
          </p:spPr>
        </p:pic>
        <p:sp>
          <p:nvSpPr>
            <p:cNvPr id="27" name="CuadroTexto 26"/>
            <p:cNvSpPr txBox="1"/>
            <p:nvPr/>
          </p:nvSpPr>
          <p:spPr>
            <a:xfrm>
              <a:off x="4842196" y="924678"/>
              <a:ext cx="3458651" cy="3462582"/>
            </a:xfrm>
            <a:prstGeom prst="rect">
              <a:avLst/>
            </a:prstGeom>
            <a:noFill/>
          </p:spPr>
          <p:txBody>
            <a:bodyPr wrap="square" rtlCol="0">
              <a:spAutoFit/>
            </a:bodyPr>
            <a:lstStyle/>
            <a:p>
              <a:pPr>
                <a:spcAft>
                  <a:spcPts val="600"/>
                </a:spcAft>
              </a:pPr>
              <a:r>
                <a:rPr lang="en-GB" sz="1300" dirty="0" smtClean="0"/>
                <a:t>Elementos patrimoniales no sostenibles u obsoletos por “condicionantes </a:t>
              </a:r>
              <a:r>
                <a:rPr lang="en-GB" sz="1300" dirty="0" err="1" smtClean="0"/>
                <a:t>externos</a:t>
              </a:r>
              <a:r>
                <a:rPr lang="en-GB" sz="1300" dirty="0" smtClean="0"/>
                <a:t>”</a:t>
              </a:r>
            </a:p>
            <a:p>
              <a:pPr>
                <a:spcAft>
                  <a:spcPts val="600"/>
                </a:spcAft>
              </a:pPr>
              <a:r>
                <a:rPr lang="en-GB" sz="1300" i="1" dirty="0"/>
                <a:t>“(...) </a:t>
              </a:r>
              <a:r>
                <a:rPr lang="es-ES" sz="1300" i="1" dirty="0"/>
                <a:t>el hecho de que, debido a </a:t>
              </a:r>
              <a:r>
                <a:rPr lang="es-ES" sz="1300" b="1" i="1" dirty="0"/>
                <a:t>requisitos jurídicos, medioambientales y técnicos</a:t>
              </a:r>
              <a:r>
                <a:rPr lang="es-ES" sz="1300" i="1" dirty="0"/>
                <a:t> impuestos por el poder adjudicador, esta entidad no adquiera dichos medios, propiedad de la entidad económica que ejercía anteriormente esa actividad, no obsta necesariamente a que la reanudación de la actividad pueda calificarse de transmisión de empresa</a:t>
              </a:r>
              <a:r>
                <a:rPr lang="en-US" sz="1300" i="1" dirty="0" smtClean="0"/>
                <a:t>”.</a:t>
              </a:r>
            </a:p>
            <a:p>
              <a:pPr>
                <a:spcAft>
                  <a:spcPts val="600"/>
                </a:spcAft>
              </a:pPr>
              <a:r>
                <a:rPr lang="en-US" sz="1300" i="1" dirty="0"/>
                <a:t>“(...) </a:t>
              </a:r>
              <a:r>
                <a:rPr lang="es-ES" sz="1300" i="1" dirty="0"/>
                <a:t>otras </a:t>
              </a:r>
              <a:r>
                <a:rPr lang="es-ES" sz="1300" b="1" i="1" dirty="0"/>
                <a:t>circunstancias de hecho</a:t>
              </a:r>
              <a:r>
                <a:rPr lang="es-ES" sz="1300" i="1" dirty="0"/>
                <a:t>, tales como la contratación de la mayor parte de la plantilla y la continuación sin interrupción de la referida actividad, permitan caracterizar el mantenimiento de la identidad de la entidad económica de que se trata, extremo que corresponde apreciar al tribunal remitente</a:t>
              </a:r>
              <a:r>
                <a:rPr lang="en-US" sz="1300" i="1" dirty="0" smtClean="0"/>
                <a:t>”.</a:t>
              </a:r>
            </a:p>
            <a:p>
              <a:pPr>
                <a:spcAft>
                  <a:spcPts val="600"/>
                </a:spcAft>
              </a:pPr>
              <a:r>
                <a:rPr lang="es-ES" sz="1300" dirty="0" smtClean="0"/>
                <a:t>Se concluye que por su obsolescencia son carentes de valor, luego su falta de transmisión no enerva la sucesión</a:t>
              </a:r>
              <a:endParaRPr lang="es-ES" sz="1300" dirty="0"/>
            </a:p>
          </p:txBody>
        </p:sp>
      </p:grpSp>
      <p:pic>
        <p:nvPicPr>
          <p:cNvPr id="17" name="Imagen 16"/>
          <p:cNvPicPr>
            <a:picLocks noChangeAspect="1"/>
          </p:cNvPicPr>
          <p:nvPr/>
        </p:nvPicPr>
        <p:blipFill>
          <a:blip r:embed="rId5">
            <a:biLevel thresh="75000"/>
          </a:blip>
          <a:stretch>
            <a:fillRect/>
          </a:stretch>
        </p:blipFill>
        <p:spPr>
          <a:xfrm>
            <a:off x="767618" y="3519503"/>
            <a:ext cx="235682" cy="228213"/>
          </a:xfrm>
          <a:prstGeom prst="rect">
            <a:avLst/>
          </a:prstGeom>
        </p:spPr>
      </p:pic>
      <p:pic>
        <p:nvPicPr>
          <p:cNvPr id="18" name="Imagen 17"/>
          <p:cNvPicPr>
            <a:picLocks noChangeAspect="1"/>
          </p:cNvPicPr>
          <p:nvPr/>
        </p:nvPicPr>
        <p:blipFill>
          <a:blip r:embed="rId5">
            <a:biLevel thresh="75000"/>
          </a:blip>
          <a:stretch>
            <a:fillRect/>
          </a:stretch>
        </p:blipFill>
        <p:spPr>
          <a:xfrm>
            <a:off x="776700" y="2446066"/>
            <a:ext cx="235682" cy="228213"/>
          </a:xfrm>
          <a:prstGeom prst="rect">
            <a:avLst/>
          </a:prstGeom>
        </p:spPr>
      </p:pic>
      <p:pic>
        <p:nvPicPr>
          <p:cNvPr id="19" name="Imagen 18"/>
          <p:cNvPicPr>
            <a:picLocks noChangeAspect="1"/>
          </p:cNvPicPr>
          <p:nvPr/>
        </p:nvPicPr>
        <p:blipFill>
          <a:blip r:embed="rId5">
            <a:biLevel thresh="75000"/>
          </a:blip>
          <a:stretch>
            <a:fillRect/>
          </a:stretch>
        </p:blipFill>
        <p:spPr>
          <a:xfrm>
            <a:off x="776700" y="4397993"/>
            <a:ext cx="235682" cy="228213"/>
          </a:xfrm>
          <a:prstGeom prst="rect">
            <a:avLst/>
          </a:prstGeom>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34"/>
        <p:cNvGrpSpPr/>
        <p:nvPr/>
      </p:nvGrpSpPr>
      <p:grpSpPr>
        <a:xfrm>
          <a:off x="0" y="0"/>
          <a:ext cx="0" cy="0"/>
          <a:chOff x="0" y="0"/>
          <a:chExt cx="0" cy="0"/>
        </a:xfrm>
      </p:grpSpPr>
      <p:pic>
        <p:nvPicPr>
          <p:cNvPr id="2" name="Imagen 1"/>
          <p:cNvPicPr>
            <a:picLocks noChangeAspect="1"/>
          </p:cNvPicPr>
          <p:nvPr/>
        </p:nvPicPr>
        <p:blipFill rotWithShape="1">
          <a:blip r:embed="rId3"/>
          <a:srcRect l="10058"/>
          <a:stretch/>
        </p:blipFill>
        <p:spPr>
          <a:xfrm>
            <a:off x="7720836" y="0"/>
            <a:ext cx="1423163" cy="5174702"/>
          </a:xfrm>
          <a:prstGeom prst="rect">
            <a:avLst/>
          </a:prstGeom>
        </p:spPr>
      </p:pic>
      <p:grpSp>
        <p:nvGrpSpPr>
          <p:cNvPr id="136" name="Google Shape;136;p22"/>
          <p:cNvGrpSpPr/>
          <p:nvPr/>
        </p:nvGrpSpPr>
        <p:grpSpPr>
          <a:xfrm>
            <a:off x="324138" y="212338"/>
            <a:ext cx="7135441" cy="578925"/>
            <a:chOff x="241250" y="209900"/>
            <a:chExt cx="7135441" cy="578925"/>
          </a:xfrm>
        </p:grpSpPr>
        <p:pic>
          <p:nvPicPr>
            <p:cNvPr id="137" name="Google Shape;137;p22"/>
            <p:cNvPicPr preferRelativeResize="0"/>
            <p:nvPr/>
          </p:nvPicPr>
          <p:blipFill>
            <a:blip r:embed="rId4">
              <a:alphaModFix/>
            </a:blip>
            <a:stretch>
              <a:fillRect/>
            </a:stretch>
          </p:blipFill>
          <p:spPr>
            <a:xfrm>
              <a:off x="241250" y="209900"/>
              <a:ext cx="1535826" cy="578925"/>
            </a:xfrm>
            <a:prstGeom prst="rect">
              <a:avLst/>
            </a:prstGeom>
            <a:noFill/>
            <a:ln>
              <a:noFill/>
            </a:ln>
          </p:spPr>
        </p:pic>
        <p:cxnSp>
          <p:nvCxnSpPr>
            <p:cNvPr id="138" name="Google Shape;138;p22"/>
            <p:cNvCxnSpPr/>
            <p:nvPr/>
          </p:nvCxnSpPr>
          <p:spPr>
            <a:xfrm>
              <a:off x="1821375" y="731325"/>
              <a:ext cx="5555316" cy="1882"/>
            </a:xfrm>
            <a:prstGeom prst="straightConnector1">
              <a:avLst/>
            </a:prstGeom>
            <a:noFill/>
            <a:ln w="28575" cap="flat" cmpd="sng">
              <a:solidFill>
                <a:srgbClr val="C31230"/>
              </a:solidFill>
              <a:prstDash val="solid"/>
              <a:round/>
              <a:headEnd type="none" w="med" len="med"/>
              <a:tailEnd type="none" w="med" len="med"/>
            </a:ln>
          </p:spPr>
        </p:cxnSp>
      </p:grpSp>
      <p:sp>
        <p:nvSpPr>
          <p:cNvPr id="139" name="Google Shape;139;p22"/>
          <p:cNvSpPr txBox="1"/>
          <p:nvPr/>
        </p:nvSpPr>
        <p:spPr>
          <a:xfrm>
            <a:off x="676013" y="922849"/>
            <a:ext cx="6783566" cy="861744"/>
          </a:xfrm>
          <a:prstGeom prst="rect">
            <a:avLst/>
          </a:prstGeom>
          <a:noFill/>
          <a:ln>
            <a:noFill/>
          </a:ln>
        </p:spPr>
        <p:txBody>
          <a:bodyPr spcFirstLastPara="1" wrap="square" lIns="91425" tIns="91425" rIns="91425" bIns="91425" anchor="t" anchorCtr="0">
            <a:spAutoFit/>
          </a:bodyPr>
          <a:lstStyle/>
          <a:p>
            <a:pPr lvl="0"/>
            <a:r>
              <a:rPr lang="es-ES" sz="2200" b="1" dirty="0">
                <a:solidFill>
                  <a:srgbClr val="C31230"/>
                </a:solidFill>
              </a:rPr>
              <a:t>Tercer foco de problemas: </a:t>
            </a:r>
            <a:r>
              <a:rPr lang="es-ES" sz="2200" dirty="0">
                <a:solidFill>
                  <a:srgbClr val="C31230"/>
                </a:solidFill>
              </a:rPr>
              <a:t>La subrogación convencional tras la doctrina Somoza (i)</a:t>
            </a:r>
            <a:endParaRPr sz="2200" dirty="0">
              <a:solidFill>
                <a:srgbClr val="C31230"/>
              </a:solidFill>
            </a:endParaRPr>
          </a:p>
        </p:txBody>
      </p:sp>
      <p:sp>
        <p:nvSpPr>
          <p:cNvPr id="10" name="Google Shape;110;p19"/>
          <p:cNvSpPr txBox="1"/>
          <p:nvPr/>
        </p:nvSpPr>
        <p:spPr>
          <a:xfrm>
            <a:off x="763304" y="1809138"/>
            <a:ext cx="6696275" cy="2461992"/>
          </a:xfrm>
          <a:prstGeom prst="rect">
            <a:avLst/>
          </a:prstGeom>
          <a:solidFill>
            <a:srgbClr val="EEEEEE"/>
          </a:solidFill>
          <a:ln>
            <a:noFill/>
          </a:ln>
        </p:spPr>
        <p:txBody>
          <a:bodyPr spcFirstLastPara="1" wrap="square" lIns="91425" tIns="91425" rIns="91425" bIns="91425" anchor="t" anchorCtr="0">
            <a:noAutofit/>
          </a:bodyPr>
          <a:lstStyle/>
          <a:p>
            <a:pPr marL="182563" lvl="0" indent="-182563" algn="just" defTabSz="622300">
              <a:spcAft>
                <a:spcPts val="600"/>
              </a:spcAft>
              <a:buFont typeface="Arial" panose="020B0604020202020204" pitchFamily="34" charset="0"/>
              <a:buChar char="•"/>
            </a:pPr>
            <a:r>
              <a:rPr lang="es-ES" sz="1500" dirty="0"/>
              <a:t>La metamorfosis del concepto de empresa a prestadora de servicios, produce la sucesión de plantillas y, posteriormente, </a:t>
            </a:r>
            <a:r>
              <a:rPr lang="es-ES" sz="1500" b="1" dirty="0"/>
              <a:t>sacude las fuentes de la sucesión de empresa </a:t>
            </a:r>
            <a:r>
              <a:rPr lang="es-ES" sz="1500" dirty="0"/>
              <a:t>(la convencional, puede ser sucesión legal si la actividad descansa esencialmente en la mano de obra) (STJUE Somoza </a:t>
            </a:r>
            <a:r>
              <a:rPr lang="es-ES" sz="1500" dirty="0" err="1"/>
              <a:t>Hermo</a:t>
            </a:r>
            <a:r>
              <a:rPr lang="es-ES" sz="1500" dirty="0"/>
              <a:t> y STS 873/2918)</a:t>
            </a:r>
          </a:p>
          <a:p>
            <a:pPr marL="182563" lvl="0" indent="-182563" algn="just" defTabSz="622300">
              <a:spcAft>
                <a:spcPts val="600"/>
              </a:spcAft>
              <a:buFont typeface="Arial" panose="020B0604020202020204" pitchFamily="34" charset="0"/>
              <a:buChar char="•"/>
            </a:pPr>
            <a:r>
              <a:rPr lang="es-ES" sz="1500" dirty="0"/>
              <a:t>Posible nuevo “efecto perverso” (AURELIO DESDENTADO)</a:t>
            </a:r>
          </a:p>
          <a:p>
            <a:pPr marL="182563" lvl="0" indent="-182563" algn="just" defTabSz="622300">
              <a:spcAft>
                <a:spcPts val="600"/>
              </a:spcAft>
              <a:buFont typeface="Arial" panose="020B0604020202020204" pitchFamily="34" charset="0"/>
              <a:buChar char="•"/>
            </a:pPr>
            <a:r>
              <a:rPr lang="es-ES" sz="1500" dirty="0"/>
              <a:t>Los convenios colectivos de actividades inmaterializadas deberían incluir la sucesión convencional pero no lo hacen (salvo </a:t>
            </a:r>
            <a:r>
              <a:rPr lang="es-ES" sz="1500" dirty="0" err="1"/>
              <a:t>contact</a:t>
            </a:r>
            <a:r>
              <a:rPr lang="es-ES" sz="1500" dirty="0"/>
              <a:t> center o gestión de archivos, en convenio fotografía</a:t>
            </a:r>
            <a:r>
              <a:rPr lang="es-ES" sz="1500" dirty="0" smtClean="0"/>
              <a:t>),</a:t>
            </a:r>
            <a:endParaRPr lang="es-ES" sz="1500" dirty="0"/>
          </a:p>
        </p:txBody>
      </p:sp>
    </p:spTree>
    <p:extLst>
      <p:ext uri="{BB962C8B-B14F-4D97-AF65-F5344CB8AC3E}">
        <p14:creationId xmlns:p14="http://schemas.microsoft.com/office/powerpoint/2010/main" val="163591692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34"/>
        <p:cNvGrpSpPr/>
        <p:nvPr/>
      </p:nvGrpSpPr>
      <p:grpSpPr>
        <a:xfrm>
          <a:off x="0" y="0"/>
          <a:ext cx="0" cy="0"/>
          <a:chOff x="0" y="0"/>
          <a:chExt cx="0" cy="0"/>
        </a:xfrm>
      </p:grpSpPr>
      <p:pic>
        <p:nvPicPr>
          <p:cNvPr id="2" name="Imagen 1"/>
          <p:cNvPicPr>
            <a:picLocks noChangeAspect="1"/>
          </p:cNvPicPr>
          <p:nvPr/>
        </p:nvPicPr>
        <p:blipFill rotWithShape="1">
          <a:blip r:embed="rId3"/>
          <a:srcRect l="10492"/>
          <a:stretch/>
        </p:blipFill>
        <p:spPr>
          <a:xfrm>
            <a:off x="7727711" y="0"/>
            <a:ext cx="1416288" cy="5174702"/>
          </a:xfrm>
          <a:prstGeom prst="rect">
            <a:avLst/>
          </a:prstGeom>
        </p:spPr>
      </p:pic>
      <p:grpSp>
        <p:nvGrpSpPr>
          <p:cNvPr id="136" name="Google Shape;136;p22"/>
          <p:cNvGrpSpPr/>
          <p:nvPr/>
        </p:nvGrpSpPr>
        <p:grpSpPr>
          <a:xfrm>
            <a:off x="324138" y="212338"/>
            <a:ext cx="7135441" cy="578925"/>
            <a:chOff x="241250" y="209900"/>
            <a:chExt cx="7135441" cy="578925"/>
          </a:xfrm>
        </p:grpSpPr>
        <p:pic>
          <p:nvPicPr>
            <p:cNvPr id="137" name="Google Shape;137;p22"/>
            <p:cNvPicPr preferRelativeResize="0"/>
            <p:nvPr/>
          </p:nvPicPr>
          <p:blipFill>
            <a:blip r:embed="rId4">
              <a:alphaModFix/>
            </a:blip>
            <a:stretch>
              <a:fillRect/>
            </a:stretch>
          </p:blipFill>
          <p:spPr>
            <a:xfrm>
              <a:off x="241250" y="209900"/>
              <a:ext cx="1535826" cy="578925"/>
            </a:xfrm>
            <a:prstGeom prst="rect">
              <a:avLst/>
            </a:prstGeom>
            <a:noFill/>
            <a:ln>
              <a:noFill/>
            </a:ln>
          </p:spPr>
        </p:pic>
        <p:cxnSp>
          <p:nvCxnSpPr>
            <p:cNvPr id="138" name="Google Shape;138;p22"/>
            <p:cNvCxnSpPr/>
            <p:nvPr/>
          </p:nvCxnSpPr>
          <p:spPr>
            <a:xfrm>
              <a:off x="1821375" y="731325"/>
              <a:ext cx="5555316" cy="1882"/>
            </a:xfrm>
            <a:prstGeom prst="straightConnector1">
              <a:avLst/>
            </a:prstGeom>
            <a:noFill/>
            <a:ln w="28575" cap="flat" cmpd="sng">
              <a:solidFill>
                <a:srgbClr val="C31230"/>
              </a:solidFill>
              <a:prstDash val="solid"/>
              <a:round/>
              <a:headEnd type="none" w="med" len="med"/>
              <a:tailEnd type="none" w="med" len="med"/>
            </a:ln>
          </p:spPr>
        </p:cxnSp>
      </p:grpSp>
      <p:sp>
        <p:nvSpPr>
          <p:cNvPr id="139" name="Google Shape;139;p22"/>
          <p:cNvSpPr txBox="1"/>
          <p:nvPr/>
        </p:nvSpPr>
        <p:spPr>
          <a:xfrm>
            <a:off x="676013" y="868126"/>
            <a:ext cx="6783566" cy="861744"/>
          </a:xfrm>
          <a:prstGeom prst="rect">
            <a:avLst/>
          </a:prstGeom>
          <a:noFill/>
          <a:ln>
            <a:noFill/>
          </a:ln>
        </p:spPr>
        <p:txBody>
          <a:bodyPr spcFirstLastPara="1" wrap="square" lIns="91425" tIns="91425" rIns="91425" bIns="91425" anchor="t" anchorCtr="0">
            <a:spAutoFit/>
          </a:bodyPr>
          <a:lstStyle/>
          <a:p>
            <a:pPr lvl="0"/>
            <a:r>
              <a:rPr lang="es-ES" sz="2200" b="1" dirty="0">
                <a:solidFill>
                  <a:srgbClr val="C31230"/>
                </a:solidFill>
              </a:rPr>
              <a:t>Tercer foco de problemas: </a:t>
            </a:r>
            <a:r>
              <a:rPr lang="es-ES" sz="2200" dirty="0">
                <a:solidFill>
                  <a:srgbClr val="C31230"/>
                </a:solidFill>
              </a:rPr>
              <a:t>La subrogación convencional tras la doctrina Somoza (i)</a:t>
            </a:r>
            <a:endParaRPr sz="2200" dirty="0">
              <a:solidFill>
                <a:srgbClr val="C31230"/>
              </a:solidFill>
            </a:endParaRPr>
          </a:p>
        </p:txBody>
      </p:sp>
      <p:sp>
        <p:nvSpPr>
          <p:cNvPr id="10" name="Google Shape;110;p19"/>
          <p:cNvSpPr txBox="1"/>
          <p:nvPr/>
        </p:nvSpPr>
        <p:spPr>
          <a:xfrm>
            <a:off x="742679" y="1632888"/>
            <a:ext cx="6650234" cy="3444832"/>
          </a:xfrm>
          <a:prstGeom prst="rect">
            <a:avLst/>
          </a:prstGeom>
          <a:solidFill>
            <a:srgbClr val="EEEEEE"/>
          </a:solidFill>
          <a:ln>
            <a:noFill/>
          </a:ln>
        </p:spPr>
        <p:txBody>
          <a:bodyPr spcFirstLastPara="1" wrap="square" lIns="91425" tIns="91425" rIns="91425" bIns="91425" anchor="t" anchorCtr="0">
            <a:noAutofit/>
          </a:bodyPr>
          <a:lstStyle/>
          <a:p>
            <a:pPr marL="285750" indent="-285750" algn="just">
              <a:spcAft>
                <a:spcPts val="600"/>
              </a:spcAft>
              <a:buFont typeface="Arial" panose="020B0604020202020204" pitchFamily="34" charset="0"/>
              <a:buChar char="•"/>
            </a:pPr>
            <a:r>
              <a:rPr lang="es-ES" dirty="0">
                <a:ea typeface="Arial Narrow" panose="020B0606020202030204" pitchFamily="34" charset="0"/>
                <a:cs typeface="Times New Roman" panose="02020603050405020304" pitchFamily="18" charset="0"/>
              </a:rPr>
              <a:t>Solución: Limitar la responsabilidad solidaria del 44.3 ET a la sucesión de empresa clásica por transmisión de industria o, al menos, inaplicarla cuando haya una sucesión de empresa legal  producida como consecuencia del cumplimiento de la subrogación convencional. </a:t>
            </a:r>
          </a:p>
          <a:p>
            <a:pPr marL="285750" indent="-285750" algn="just">
              <a:spcAft>
                <a:spcPts val="600"/>
              </a:spcAft>
              <a:buFont typeface="Arial" panose="020B0604020202020204" pitchFamily="34" charset="0"/>
              <a:buChar char="•"/>
            </a:pPr>
            <a:r>
              <a:rPr lang="es-ES" dirty="0">
                <a:ea typeface="Arial Narrow" panose="020B0606020202030204" pitchFamily="34" charset="0"/>
                <a:cs typeface="Times New Roman" panose="02020603050405020304" pitchFamily="18" charset="0"/>
              </a:rPr>
              <a:t>Doctrina post-Somoza </a:t>
            </a:r>
          </a:p>
          <a:p>
            <a:pPr marL="536575" indent="-268288" algn="just">
              <a:spcAft>
                <a:spcPts val="600"/>
              </a:spcAft>
              <a:buFont typeface="Wingdings" panose="05000000000000000000" pitchFamily="2" charset="2"/>
              <a:buChar char="ü"/>
            </a:pPr>
            <a:r>
              <a:rPr lang="es-ES" dirty="0">
                <a:ea typeface="Arial Narrow" panose="020B0606020202030204" pitchFamily="34" charset="0"/>
                <a:cs typeface="Times New Roman" panose="02020603050405020304" pitchFamily="18" charset="0"/>
              </a:rPr>
              <a:t>Carga de la prueba (STS 8/09/2021)</a:t>
            </a:r>
          </a:p>
          <a:p>
            <a:pPr marL="536575" indent="-268288" algn="just">
              <a:spcAft>
                <a:spcPts val="600"/>
              </a:spcAft>
              <a:buFont typeface="Wingdings" panose="05000000000000000000" pitchFamily="2" charset="2"/>
              <a:buChar char="ü"/>
            </a:pPr>
            <a:r>
              <a:rPr lang="es-ES" dirty="0">
                <a:ea typeface="Arial Narrow" panose="020B0606020202030204" pitchFamily="34" charset="0"/>
                <a:cs typeface="Times New Roman" panose="02020603050405020304" pitchFamily="18" charset="0"/>
              </a:rPr>
              <a:t>Subrogación convencional tras la disminución del alcance del servicio (procede subrogar y, posteriormente despedir por causas objetivas) STS 29 de marzo de 2022</a:t>
            </a:r>
          </a:p>
          <a:p>
            <a:pPr marL="536575" indent="-268288" algn="just">
              <a:spcAft>
                <a:spcPts val="600"/>
              </a:spcAft>
              <a:buFont typeface="Wingdings" panose="05000000000000000000" pitchFamily="2" charset="2"/>
              <a:buChar char="ü"/>
            </a:pPr>
            <a:r>
              <a:rPr lang="es-ES" dirty="0">
                <a:ea typeface="Arial Narrow" panose="020B0606020202030204" pitchFamily="34" charset="0"/>
                <a:cs typeface="Times New Roman" panose="02020603050405020304" pitchFamily="18" charset="0"/>
              </a:rPr>
              <a:t>Falta de cumplimiento “relevante” de obligaciones formales. STS 818/2020 y STS </a:t>
            </a:r>
            <a:r>
              <a:rPr lang="en-GB" dirty="0"/>
              <a:t>2788/2023, </a:t>
            </a:r>
            <a:r>
              <a:rPr lang="en-GB" i="1" dirty="0"/>
              <a:t>de 15 de junio de 2023 </a:t>
            </a:r>
            <a:r>
              <a:rPr lang="en-GB" dirty="0"/>
              <a:t>(rec. 1657/2022), </a:t>
            </a:r>
            <a:r>
              <a:rPr lang="en-GB" dirty="0" err="1">
                <a:solidFill>
                  <a:schemeClr val="accent5"/>
                </a:solidFill>
              </a:rPr>
              <a:t>caso</a:t>
            </a:r>
            <a:r>
              <a:rPr lang="en-GB" dirty="0">
                <a:solidFill>
                  <a:schemeClr val="accent5"/>
                </a:solidFill>
              </a:rPr>
              <a:t> </a:t>
            </a:r>
            <a:r>
              <a:rPr lang="en-GB" dirty="0" err="1" smtClean="0">
                <a:solidFill>
                  <a:schemeClr val="accent5"/>
                </a:solidFill>
              </a:rPr>
              <a:t>Gestagua</a:t>
            </a:r>
            <a:endParaRPr lang="en-GB" dirty="0" smtClean="0">
              <a:solidFill>
                <a:schemeClr val="accent5"/>
              </a:solidFill>
            </a:endParaRPr>
          </a:p>
          <a:p>
            <a:pPr marL="536575" indent="-268288" algn="just">
              <a:spcAft>
                <a:spcPts val="600"/>
              </a:spcAft>
              <a:buFont typeface="Wingdings" panose="05000000000000000000" pitchFamily="2" charset="2"/>
              <a:buChar char="ü"/>
            </a:pPr>
            <a:r>
              <a:rPr lang="en-GB" dirty="0" err="1" smtClean="0">
                <a:solidFill>
                  <a:schemeClr val="accent2"/>
                </a:solidFill>
              </a:rPr>
              <a:t>STSJ</a:t>
            </a:r>
            <a:r>
              <a:rPr lang="en-GB" dirty="0" smtClean="0">
                <a:solidFill>
                  <a:schemeClr val="accent2"/>
                </a:solidFill>
              </a:rPr>
              <a:t> CAT 12 </a:t>
            </a:r>
            <a:r>
              <a:rPr lang="en-GB" dirty="0" err="1" smtClean="0">
                <a:solidFill>
                  <a:schemeClr val="accent2"/>
                </a:solidFill>
              </a:rPr>
              <a:t>febrero</a:t>
            </a:r>
            <a:r>
              <a:rPr lang="en-GB" dirty="0" smtClean="0">
                <a:solidFill>
                  <a:schemeClr val="accent2"/>
                </a:solidFill>
              </a:rPr>
              <a:t> 2024: </a:t>
            </a:r>
            <a:r>
              <a:rPr lang="en-GB" dirty="0" err="1" smtClean="0">
                <a:solidFill>
                  <a:schemeClr val="accent2"/>
                </a:solidFill>
              </a:rPr>
              <a:t>Falta</a:t>
            </a:r>
            <a:r>
              <a:rPr lang="en-GB" dirty="0" smtClean="0">
                <a:solidFill>
                  <a:schemeClr val="accent2"/>
                </a:solidFill>
              </a:rPr>
              <a:t> de </a:t>
            </a:r>
            <a:r>
              <a:rPr lang="en-GB" dirty="0" err="1" smtClean="0">
                <a:solidFill>
                  <a:schemeClr val="accent2"/>
                </a:solidFill>
              </a:rPr>
              <a:t>cumplimiento</a:t>
            </a:r>
            <a:r>
              <a:rPr lang="en-GB" dirty="0" smtClean="0">
                <a:solidFill>
                  <a:schemeClr val="accent2"/>
                </a:solidFill>
              </a:rPr>
              <a:t> de las </a:t>
            </a:r>
            <a:r>
              <a:rPr lang="en-GB" dirty="0" err="1" smtClean="0">
                <a:solidFill>
                  <a:schemeClr val="accent2"/>
                </a:solidFill>
              </a:rPr>
              <a:t>obligaciones</a:t>
            </a:r>
            <a:r>
              <a:rPr lang="en-GB" dirty="0" smtClean="0">
                <a:solidFill>
                  <a:schemeClr val="accent2"/>
                </a:solidFill>
              </a:rPr>
              <a:t> de Convenio </a:t>
            </a:r>
            <a:r>
              <a:rPr lang="en-GB" dirty="0" smtClean="0">
                <a:solidFill>
                  <a:schemeClr val="accent5"/>
                </a:solidFill>
              </a:rPr>
              <a:t>por la </a:t>
            </a:r>
            <a:r>
              <a:rPr lang="en-GB" dirty="0" err="1" smtClean="0">
                <a:solidFill>
                  <a:schemeClr val="accent5"/>
                </a:solidFill>
              </a:rPr>
              <a:t>entrante</a:t>
            </a:r>
            <a:r>
              <a:rPr lang="en-GB" dirty="0" smtClean="0">
                <a:solidFill>
                  <a:schemeClr val="accent5"/>
                </a:solidFill>
              </a:rPr>
              <a:t> </a:t>
            </a:r>
            <a:r>
              <a:rPr lang="en-GB" dirty="0" smtClean="0">
                <a:solidFill>
                  <a:schemeClr val="accent2"/>
                </a:solidFill>
              </a:rPr>
              <a:t>(no </a:t>
            </a:r>
            <a:r>
              <a:rPr lang="en-GB" dirty="0" err="1" smtClean="0">
                <a:solidFill>
                  <a:schemeClr val="accent2"/>
                </a:solidFill>
              </a:rPr>
              <a:t>entrega</a:t>
            </a:r>
            <a:r>
              <a:rPr lang="en-GB" dirty="0" smtClean="0">
                <a:solidFill>
                  <a:schemeClr val="accent2"/>
                </a:solidFill>
              </a:rPr>
              <a:t> carta de </a:t>
            </a:r>
            <a:r>
              <a:rPr lang="en-GB" dirty="0" err="1" smtClean="0">
                <a:solidFill>
                  <a:schemeClr val="accent2"/>
                </a:solidFill>
              </a:rPr>
              <a:t>subrogacíón</a:t>
            </a:r>
            <a:r>
              <a:rPr lang="en-GB" dirty="0" smtClean="0">
                <a:solidFill>
                  <a:schemeClr val="accent2"/>
                </a:solidFill>
              </a:rPr>
              <a:t> por la </a:t>
            </a:r>
            <a:r>
              <a:rPr lang="en-GB" dirty="0" err="1" smtClean="0">
                <a:solidFill>
                  <a:schemeClr val="accent2"/>
                </a:solidFill>
              </a:rPr>
              <a:t>entrante</a:t>
            </a:r>
            <a:r>
              <a:rPr lang="en-GB" dirty="0" smtClean="0">
                <a:solidFill>
                  <a:schemeClr val="accent2"/>
                </a:solidFill>
              </a:rPr>
              <a:t>. </a:t>
            </a:r>
            <a:r>
              <a:rPr lang="en-GB" dirty="0" err="1" smtClean="0">
                <a:solidFill>
                  <a:schemeClr val="accent2"/>
                </a:solidFill>
              </a:rPr>
              <a:t>Limpieza</a:t>
            </a:r>
            <a:r>
              <a:rPr lang="en-GB" dirty="0" smtClean="0">
                <a:solidFill>
                  <a:schemeClr val="accent2"/>
                </a:solidFill>
              </a:rPr>
              <a:t> </a:t>
            </a:r>
            <a:r>
              <a:rPr lang="en-GB" dirty="0" err="1" smtClean="0">
                <a:solidFill>
                  <a:schemeClr val="accent2"/>
                </a:solidFill>
              </a:rPr>
              <a:t>casal</a:t>
            </a:r>
            <a:r>
              <a:rPr lang="en-GB" dirty="0" smtClean="0">
                <a:solidFill>
                  <a:schemeClr val="accent2"/>
                </a:solidFill>
              </a:rPr>
              <a:t> de la gent gran de </a:t>
            </a:r>
            <a:r>
              <a:rPr lang="en-GB" dirty="0" err="1" smtClean="0">
                <a:solidFill>
                  <a:schemeClr val="accent2"/>
                </a:solidFill>
              </a:rPr>
              <a:t>Bagà</a:t>
            </a:r>
            <a:r>
              <a:rPr lang="en-GB" dirty="0" smtClean="0">
                <a:solidFill>
                  <a:schemeClr val="accent2"/>
                </a:solidFill>
              </a:rPr>
              <a:t>)</a:t>
            </a:r>
            <a:endParaRPr lang="en-GB" dirty="0">
              <a:solidFill>
                <a:schemeClr val="accent2"/>
              </a:solidFill>
            </a:endParaRPr>
          </a:p>
        </p:txBody>
      </p:sp>
    </p:spTree>
    <p:extLst>
      <p:ext uri="{BB962C8B-B14F-4D97-AF65-F5344CB8AC3E}">
        <p14:creationId xmlns:p14="http://schemas.microsoft.com/office/powerpoint/2010/main" val="291196256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34"/>
        <p:cNvGrpSpPr/>
        <p:nvPr/>
      </p:nvGrpSpPr>
      <p:grpSpPr>
        <a:xfrm>
          <a:off x="0" y="0"/>
          <a:ext cx="0" cy="0"/>
          <a:chOff x="0" y="0"/>
          <a:chExt cx="0" cy="0"/>
        </a:xfrm>
      </p:grpSpPr>
      <p:pic>
        <p:nvPicPr>
          <p:cNvPr id="3" name="Imagen 2"/>
          <p:cNvPicPr>
            <a:picLocks noChangeAspect="1"/>
          </p:cNvPicPr>
          <p:nvPr/>
        </p:nvPicPr>
        <p:blipFill rotWithShape="1">
          <a:blip r:embed="rId3"/>
          <a:srcRect l="11461"/>
          <a:stretch/>
        </p:blipFill>
        <p:spPr>
          <a:xfrm>
            <a:off x="7727711" y="1"/>
            <a:ext cx="1420860" cy="5143499"/>
          </a:xfrm>
          <a:prstGeom prst="rect">
            <a:avLst/>
          </a:prstGeom>
        </p:spPr>
      </p:pic>
      <p:grpSp>
        <p:nvGrpSpPr>
          <p:cNvPr id="136" name="Google Shape;136;p22"/>
          <p:cNvGrpSpPr/>
          <p:nvPr/>
        </p:nvGrpSpPr>
        <p:grpSpPr>
          <a:xfrm>
            <a:off x="324138" y="212338"/>
            <a:ext cx="7142316" cy="578925"/>
            <a:chOff x="241250" y="209900"/>
            <a:chExt cx="7142316" cy="578925"/>
          </a:xfrm>
        </p:grpSpPr>
        <p:pic>
          <p:nvPicPr>
            <p:cNvPr id="137" name="Google Shape;137;p22"/>
            <p:cNvPicPr preferRelativeResize="0"/>
            <p:nvPr/>
          </p:nvPicPr>
          <p:blipFill>
            <a:blip r:embed="rId4">
              <a:alphaModFix/>
            </a:blip>
            <a:stretch>
              <a:fillRect/>
            </a:stretch>
          </p:blipFill>
          <p:spPr>
            <a:xfrm>
              <a:off x="241250" y="209900"/>
              <a:ext cx="1535826" cy="578925"/>
            </a:xfrm>
            <a:prstGeom prst="rect">
              <a:avLst/>
            </a:prstGeom>
            <a:noFill/>
            <a:ln>
              <a:noFill/>
            </a:ln>
          </p:spPr>
        </p:pic>
        <p:cxnSp>
          <p:nvCxnSpPr>
            <p:cNvPr id="138" name="Google Shape;138;p22"/>
            <p:cNvCxnSpPr/>
            <p:nvPr/>
          </p:nvCxnSpPr>
          <p:spPr>
            <a:xfrm>
              <a:off x="1821375" y="731325"/>
              <a:ext cx="5562191" cy="1882"/>
            </a:xfrm>
            <a:prstGeom prst="straightConnector1">
              <a:avLst/>
            </a:prstGeom>
            <a:noFill/>
            <a:ln w="28575" cap="flat" cmpd="sng">
              <a:solidFill>
                <a:srgbClr val="C31230"/>
              </a:solidFill>
              <a:prstDash val="solid"/>
              <a:round/>
              <a:headEnd type="none" w="med" len="med"/>
              <a:tailEnd type="none" w="med" len="med"/>
            </a:ln>
          </p:spPr>
        </p:cxnSp>
      </p:grpSp>
      <p:sp>
        <p:nvSpPr>
          <p:cNvPr id="139" name="Google Shape;139;p22"/>
          <p:cNvSpPr txBox="1"/>
          <p:nvPr/>
        </p:nvSpPr>
        <p:spPr>
          <a:xfrm>
            <a:off x="676013" y="936878"/>
            <a:ext cx="6790441" cy="861744"/>
          </a:xfrm>
          <a:prstGeom prst="rect">
            <a:avLst/>
          </a:prstGeom>
          <a:noFill/>
          <a:ln>
            <a:noFill/>
          </a:ln>
        </p:spPr>
        <p:txBody>
          <a:bodyPr spcFirstLastPara="1" wrap="square" lIns="91425" tIns="91425" rIns="91425" bIns="91425" anchor="t" anchorCtr="0">
            <a:spAutoFit/>
          </a:bodyPr>
          <a:lstStyle/>
          <a:p>
            <a:pPr lvl="0"/>
            <a:r>
              <a:rPr lang="es-ES" sz="2200" b="1" dirty="0">
                <a:solidFill>
                  <a:srgbClr val="C31230"/>
                </a:solidFill>
              </a:rPr>
              <a:t>Cuarto foco de problemas: </a:t>
            </a:r>
            <a:r>
              <a:rPr lang="es-ES" sz="2200" dirty="0">
                <a:solidFill>
                  <a:srgbClr val="C31230"/>
                </a:solidFill>
              </a:rPr>
              <a:t>¿Adscripción y subrogación </a:t>
            </a:r>
            <a:r>
              <a:rPr lang="es-ES" sz="2200" dirty="0" smtClean="0">
                <a:solidFill>
                  <a:srgbClr val="C31230"/>
                </a:solidFill>
              </a:rPr>
              <a:t>parcial? Doctrina </a:t>
            </a:r>
            <a:r>
              <a:rPr lang="es-ES" sz="2200" dirty="0" err="1">
                <a:solidFill>
                  <a:srgbClr val="C31230"/>
                </a:solidFill>
              </a:rPr>
              <a:t>ISS</a:t>
            </a:r>
            <a:r>
              <a:rPr lang="es-ES" sz="2200" dirty="0">
                <a:solidFill>
                  <a:srgbClr val="C31230"/>
                </a:solidFill>
              </a:rPr>
              <a:t> </a:t>
            </a:r>
            <a:r>
              <a:rPr lang="es-ES" sz="2200" dirty="0" err="1">
                <a:solidFill>
                  <a:srgbClr val="C31230"/>
                </a:solidFill>
              </a:rPr>
              <a:t>Facility</a:t>
            </a:r>
            <a:r>
              <a:rPr lang="es-ES" sz="2200" dirty="0">
                <a:solidFill>
                  <a:srgbClr val="C31230"/>
                </a:solidFill>
              </a:rPr>
              <a:t> </a:t>
            </a:r>
            <a:r>
              <a:rPr lang="es-ES" sz="2200" dirty="0" err="1">
                <a:solidFill>
                  <a:srgbClr val="C31230"/>
                </a:solidFill>
              </a:rPr>
              <a:t>Services</a:t>
            </a:r>
            <a:endParaRPr sz="2200" dirty="0">
              <a:solidFill>
                <a:srgbClr val="C31230"/>
              </a:solidFill>
            </a:endParaRPr>
          </a:p>
        </p:txBody>
      </p:sp>
      <p:sp>
        <p:nvSpPr>
          <p:cNvPr id="10" name="Google Shape;110;p19"/>
          <p:cNvSpPr txBox="1"/>
          <p:nvPr/>
        </p:nvSpPr>
        <p:spPr>
          <a:xfrm>
            <a:off x="816580" y="1852525"/>
            <a:ext cx="6649873" cy="2939481"/>
          </a:xfrm>
          <a:prstGeom prst="rect">
            <a:avLst/>
          </a:prstGeom>
          <a:solidFill>
            <a:srgbClr val="EEEEEE"/>
          </a:solidFill>
          <a:ln>
            <a:noFill/>
          </a:ln>
        </p:spPr>
        <p:txBody>
          <a:bodyPr spcFirstLastPara="1" wrap="square" lIns="91425" tIns="91425" rIns="91425" bIns="91425" anchor="t" anchorCtr="0">
            <a:noAutofit/>
          </a:bodyPr>
          <a:lstStyle/>
          <a:p>
            <a:pPr algn="just">
              <a:spcAft>
                <a:spcPts val="600"/>
              </a:spcAft>
            </a:pPr>
            <a:r>
              <a:rPr lang="en-US" sz="1200" b="1" dirty="0"/>
              <a:t>STJUE 16/03/2020, </a:t>
            </a:r>
            <a:r>
              <a:rPr lang="en-US" sz="1200" b="1" dirty="0" err="1"/>
              <a:t>ISS</a:t>
            </a:r>
            <a:r>
              <a:rPr lang="en-US" sz="1200" b="1" dirty="0"/>
              <a:t> Facility Services, C-344/18 y STJUE 16/02/23 C-675/21, Strong Charon</a:t>
            </a:r>
            <a:r>
              <a:rPr lang="en-US" sz="1200" b="1" dirty="0" smtClean="0"/>
              <a:t>.</a:t>
            </a:r>
          </a:p>
          <a:p>
            <a:pPr marL="171450" indent="-171450" algn="just">
              <a:spcAft>
                <a:spcPts val="600"/>
              </a:spcAft>
              <a:buFont typeface="Arial" panose="020B0604020202020204" pitchFamily="34" charset="0"/>
              <a:buChar char="•"/>
            </a:pPr>
            <a:r>
              <a:rPr lang="es-ES" sz="1200" dirty="0" smtClean="0"/>
              <a:t>La posibilidad de adscripción parcial puede llevar a la </a:t>
            </a:r>
            <a:r>
              <a:rPr lang="es-ES" sz="1200" dirty="0" smtClean="0">
                <a:solidFill>
                  <a:schemeClr val="accent5"/>
                </a:solidFill>
              </a:rPr>
              <a:t>subrogación parcial </a:t>
            </a:r>
            <a:r>
              <a:rPr lang="es-ES" sz="1200" dirty="0" smtClean="0"/>
              <a:t>de los empleados, no imponer al cesionario obligaciones mayores (apdo. 34 Artículo 16 </a:t>
            </a:r>
            <a:r>
              <a:rPr lang="es-ES" sz="1200" dirty="0" err="1" smtClean="0"/>
              <a:t>CDFUE</a:t>
            </a:r>
            <a:r>
              <a:rPr lang="es-ES" sz="1200" dirty="0" smtClean="0"/>
              <a:t>).</a:t>
            </a:r>
          </a:p>
          <a:p>
            <a:pPr marL="171450" indent="-171450" algn="just">
              <a:spcAft>
                <a:spcPts val="600"/>
              </a:spcAft>
              <a:buFont typeface="Arial" panose="020B0604020202020204" pitchFamily="34" charset="0"/>
              <a:buChar char="•"/>
            </a:pPr>
            <a:r>
              <a:rPr lang="es-ES" sz="1200" dirty="0" smtClean="0"/>
              <a:t>Este tipo de situaciones puede darse con mayor frecuencia en actividades basadas en medios inmateriales</a:t>
            </a:r>
          </a:p>
          <a:p>
            <a:pPr marL="171450" indent="-171450" algn="just">
              <a:spcAft>
                <a:spcPts val="600"/>
              </a:spcAft>
              <a:buFont typeface="Arial" panose="020B0604020202020204" pitchFamily="34" charset="0"/>
              <a:buChar char="•"/>
            </a:pPr>
            <a:r>
              <a:rPr lang="es-ES" sz="1200" dirty="0" smtClean="0"/>
              <a:t>Jurisprudencia necesidad </a:t>
            </a:r>
            <a:r>
              <a:rPr lang="es-ES" sz="1200" dirty="0" smtClean="0">
                <a:solidFill>
                  <a:schemeClr val="accent5"/>
                </a:solidFill>
              </a:rPr>
              <a:t>adscripción total vigente</a:t>
            </a:r>
            <a:r>
              <a:rPr lang="es-ES" sz="1200" dirty="0" smtClean="0"/>
              <a:t>: </a:t>
            </a:r>
            <a:r>
              <a:rPr lang="es-ES" sz="1200" dirty="0" err="1" smtClean="0"/>
              <a:t>STS</a:t>
            </a:r>
            <a:r>
              <a:rPr lang="es-ES" sz="1200" dirty="0" smtClean="0"/>
              <a:t> 27/06/1983 y 19/05/1987</a:t>
            </a:r>
          </a:p>
          <a:p>
            <a:pPr marL="171450" indent="-171450" algn="just">
              <a:spcAft>
                <a:spcPts val="600"/>
              </a:spcAft>
              <a:buFont typeface="Arial" panose="020B0604020202020204" pitchFamily="34" charset="0"/>
              <a:buChar char="•"/>
            </a:pPr>
            <a:r>
              <a:rPr lang="es-ES" sz="1200" dirty="0" smtClean="0"/>
              <a:t>Servicios </a:t>
            </a:r>
            <a:r>
              <a:rPr lang="es-ES" sz="1200" dirty="0"/>
              <a:t>transversales o centrales (STS Canarias 16/05/11; Cataluña 23/07/19)</a:t>
            </a:r>
          </a:p>
          <a:p>
            <a:pPr marL="171450" indent="-171450" algn="just">
              <a:spcAft>
                <a:spcPts val="600"/>
              </a:spcAft>
              <a:buFont typeface="Arial" panose="020B0604020202020204" pitchFamily="34" charset="0"/>
              <a:buChar char="•"/>
            </a:pPr>
            <a:r>
              <a:rPr lang="es-ES" sz="1200" dirty="0" smtClean="0"/>
              <a:t>Adscripción </a:t>
            </a:r>
            <a:r>
              <a:rPr lang="es-ES" sz="1200" dirty="0">
                <a:solidFill>
                  <a:schemeClr val="accent5"/>
                </a:solidFill>
              </a:rPr>
              <a:t>total o mayoritaria </a:t>
            </a:r>
            <a:r>
              <a:rPr lang="es-ES" sz="1200" dirty="0"/>
              <a:t>(STS 17/07/1988; STSJ </a:t>
            </a:r>
            <a:r>
              <a:rPr lang="es-ES" sz="1200" dirty="0" smtClean="0"/>
              <a:t>Madrid </a:t>
            </a:r>
            <a:r>
              <a:rPr lang="es-ES" sz="1200" dirty="0"/>
              <a:t>13/04/2021 y 2/02/22)</a:t>
            </a:r>
          </a:p>
          <a:p>
            <a:pPr marL="171450" indent="-171450" algn="just">
              <a:spcAft>
                <a:spcPts val="600"/>
              </a:spcAft>
              <a:buFont typeface="Arial" panose="020B0604020202020204" pitchFamily="34" charset="0"/>
              <a:buChar char="•"/>
            </a:pPr>
            <a:r>
              <a:rPr lang="es-ES" sz="1200" dirty="0" smtClean="0">
                <a:solidFill>
                  <a:schemeClr val="accent5"/>
                </a:solidFill>
              </a:rPr>
              <a:t>Subrogación </a:t>
            </a:r>
            <a:r>
              <a:rPr lang="es-ES" sz="1200" dirty="0">
                <a:solidFill>
                  <a:schemeClr val="accent5"/>
                </a:solidFill>
              </a:rPr>
              <a:t>parcial </a:t>
            </a:r>
            <a:r>
              <a:rPr lang="es-ES" sz="1200" dirty="0"/>
              <a:t>(STS 18/09/2000; </a:t>
            </a:r>
            <a:r>
              <a:rPr lang="es-ES" sz="1200" dirty="0" err="1" smtClean="0"/>
              <a:t>SSTSJ</a:t>
            </a:r>
            <a:r>
              <a:rPr lang="es-ES" sz="1200" dirty="0" smtClean="0"/>
              <a:t> </a:t>
            </a:r>
            <a:r>
              <a:rPr lang="es-ES" sz="1200" dirty="0"/>
              <a:t>Andalucía 7/05/15; </a:t>
            </a:r>
            <a:r>
              <a:rPr lang="es-ES" sz="1200" dirty="0" smtClean="0"/>
              <a:t>Murcia </a:t>
            </a:r>
            <a:r>
              <a:rPr lang="es-ES" sz="1200" dirty="0"/>
              <a:t>26/09/18) </a:t>
            </a:r>
            <a:endParaRPr lang="es-ES" sz="1200" dirty="0" smtClean="0"/>
          </a:p>
          <a:p>
            <a:pPr marL="171450" indent="-171450" algn="just">
              <a:spcAft>
                <a:spcPts val="600"/>
              </a:spcAft>
              <a:buFont typeface="Arial" panose="020B0604020202020204" pitchFamily="34" charset="0"/>
              <a:buChar char="•"/>
            </a:pPr>
            <a:r>
              <a:rPr lang="es-ES" sz="1200" dirty="0"/>
              <a:t>La </a:t>
            </a:r>
            <a:r>
              <a:rPr lang="es-ES" sz="1200" dirty="0">
                <a:solidFill>
                  <a:schemeClr val="accent5"/>
                </a:solidFill>
              </a:rPr>
              <a:t>jurisprudencia debe adaptarse en España </a:t>
            </a:r>
            <a:r>
              <a:rPr lang="es-ES" sz="1200" dirty="0"/>
              <a:t>y son necesarios nuevos marcos legales que refuercen los derechos de información de los trabajadores y del </a:t>
            </a:r>
            <a:r>
              <a:rPr lang="es-ES" sz="1200" dirty="0" smtClean="0"/>
              <a:t>cesionario</a:t>
            </a:r>
            <a:endParaRPr lang="en-GB" sz="1200" dirty="0" smtClean="0"/>
          </a:p>
          <a:p>
            <a:pPr algn="just">
              <a:spcAft>
                <a:spcPts val="600"/>
              </a:spcAft>
            </a:pPr>
            <a:endParaRPr lang="en-US" sz="1200" dirty="0"/>
          </a:p>
        </p:txBody>
      </p:sp>
    </p:spTree>
    <p:extLst>
      <p:ext uri="{BB962C8B-B14F-4D97-AF65-F5344CB8AC3E}">
        <p14:creationId xmlns:p14="http://schemas.microsoft.com/office/powerpoint/2010/main" val="228050157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44"/>
        <p:cNvGrpSpPr/>
        <p:nvPr/>
      </p:nvGrpSpPr>
      <p:grpSpPr>
        <a:xfrm>
          <a:off x="0" y="0"/>
          <a:ext cx="0" cy="0"/>
          <a:chOff x="0" y="0"/>
          <a:chExt cx="0" cy="0"/>
        </a:xfrm>
      </p:grpSpPr>
      <p:grpSp>
        <p:nvGrpSpPr>
          <p:cNvPr id="146" name="Google Shape;146;p23"/>
          <p:cNvGrpSpPr/>
          <p:nvPr/>
        </p:nvGrpSpPr>
        <p:grpSpPr>
          <a:xfrm>
            <a:off x="324138" y="212338"/>
            <a:ext cx="7135441" cy="578925"/>
            <a:chOff x="241250" y="209900"/>
            <a:chExt cx="7135441" cy="578925"/>
          </a:xfrm>
        </p:grpSpPr>
        <p:pic>
          <p:nvPicPr>
            <p:cNvPr id="147" name="Google Shape;147;p23"/>
            <p:cNvPicPr preferRelativeResize="0"/>
            <p:nvPr/>
          </p:nvPicPr>
          <p:blipFill>
            <a:blip r:embed="rId3">
              <a:alphaModFix/>
            </a:blip>
            <a:stretch>
              <a:fillRect/>
            </a:stretch>
          </p:blipFill>
          <p:spPr>
            <a:xfrm>
              <a:off x="241250" y="209900"/>
              <a:ext cx="1535826" cy="578925"/>
            </a:xfrm>
            <a:prstGeom prst="rect">
              <a:avLst/>
            </a:prstGeom>
            <a:noFill/>
            <a:ln>
              <a:noFill/>
            </a:ln>
          </p:spPr>
        </p:pic>
        <p:cxnSp>
          <p:nvCxnSpPr>
            <p:cNvPr id="148" name="Google Shape;148;p23"/>
            <p:cNvCxnSpPr/>
            <p:nvPr/>
          </p:nvCxnSpPr>
          <p:spPr>
            <a:xfrm flipV="1">
              <a:off x="1821375" y="726332"/>
              <a:ext cx="5555316" cy="4993"/>
            </a:xfrm>
            <a:prstGeom prst="straightConnector1">
              <a:avLst/>
            </a:prstGeom>
            <a:noFill/>
            <a:ln w="28575" cap="flat" cmpd="sng">
              <a:solidFill>
                <a:srgbClr val="C31230"/>
              </a:solidFill>
              <a:prstDash val="solid"/>
              <a:round/>
              <a:headEnd type="none" w="med" len="med"/>
              <a:tailEnd type="none" w="med" len="med"/>
            </a:ln>
          </p:spPr>
        </p:cxnSp>
      </p:grpSp>
      <p:sp>
        <p:nvSpPr>
          <p:cNvPr id="149" name="Google Shape;149;p23"/>
          <p:cNvSpPr txBox="1"/>
          <p:nvPr/>
        </p:nvSpPr>
        <p:spPr>
          <a:xfrm>
            <a:off x="526951" y="1400150"/>
            <a:ext cx="2116553" cy="2339072"/>
          </a:xfrm>
          <a:prstGeom prst="rect">
            <a:avLst/>
          </a:prstGeom>
          <a:noFill/>
          <a:ln>
            <a:noFill/>
          </a:ln>
        </p:spPr>
        <p:txBody>
          <a:bodyPr spcFirstLastPara="1" wrap="square" lIns="91425" tIns="91425" rIns="91425" bIns="91425" anchor="t" anchorCtr="0">
            <a:spAutoFit/>
          </a:bodyPr>
          <a:lstStyle/>
          <a:p>
            <a:pPr lvl="0"/>
            <a:r>
              <a:rPr lang="es-ES" sz="2000" dirty="0">
                <a:solidFill>
                  <a:srgbClr val="C31230"/>
                </a:solidFill>
              </a:rPr>
              <a:t>STS 437/2023, de 15 de junio de 2023 (</a:t>
            </a:r>
            <a:r>
              <a:rPr lang="es-ES" sz="2000" dirty="0" err="1">
                <a:solidFill>
                  <a:srgbClr val="C31230"/>
                </a:solidFill>
              </a:rPr>
              <a:t>rec.</a:t>
            </a:r>
            <a:r>
              <a:rPr lang="es-ES" sz="2000" dirty="0">
                <a:solidFill>
                  <a:srgbClr val="C31230"/>
                </a:solidFill>
              </a:rPr>
              <a:t> 1657/2022). La subrogación parcial planea en el supuesto</a:t>
            </a:r>
            <a:endParaRPr sz="2000" dirty="0">
              <a:solidFill>
                <a:srgbClr val="C31230"/>
              </a:solidFill>
            </a:endParaRPr>
          </a:p>
        </p:txBody>
      </p:sp>
      <p:sp>
        <p:nvSpPr>
          <p:cNvPr id="9" name="Google Shape;110;p19"/>
          <p:cNvSpPr txBox="1"/>
          <p:nvPr/>
        </p:nvSpPr>
        <p:spPr>
          <a:xfrm>
            <a:off x="2772421" y="945000"/>
            <a:ext cx="4687157" cy="3861474"/>
          </a:xfrm>
          <a:prstGeom prst="rect">
            <a:avLst/>
          </a:prstGeom>
          <a:solidFill>
            <a:srgbClr val="EEEEEE"/>
          </a:solidFill>
          <a:ln>
            <a:noFill/>
          </a:ln>
        </p:spPr>
        <p:txBody>
          <a:bodyPr spcFirstLastPara="1" wrap="square" lIns="91425" tIns="91425" rIns="91425" bIns="91425" anchor="t" anchorCtr="0">
            <a:noAutofit/>
          </a:bodyPr>
          <a:lstStyle/>
          <a:p>
            <a:pPr algn="just"/>
            <a:r>
              <a:rPr lang="es-ES" sz="1200" i="1" dirty="0"/>
              <a:t>“(...) atendidas las circunstancias concurrentes del caso, era esencial o imprescindible que la empresa saliente comunicase a la entrante la jornada y el horario del trabajador”. </a:t>
            </a:r>
            <a:endParaRPr lang="es-ES" sz="1200" i="1" dirty="0" smtClean="0"/>
          </a:p>
          <a:p>
            <a:pPr algn="just"/>
            <a:endParaRPr lang="es-ES" sz="1200" i="1" dirty="0"/>
          </a:p>
          <a:p>
            <a:pPr algn="just"/>
            <a:r>
              <a:rPr lang="es-ES" sz="1200" i="1" dirty="0"/>
              <a:t>“Y lo era porque, en la empresa saliente, </a:t>
            </a:r>
            <a:r>
              <a:rPr lang="es-ES" sz="1200" b="1" i="1" u="sng" dirty="0"/>
              <a:t>el trabajador no dedicaba la totalidad de su jornada de cuarenta horas semanales a la adjudicación realizada</a:t>
            </a:r>
            <a:r>
              <a:rPr lang="es-ES" sz="1200" i="1" dirty="0"/>
              <a:t> en favor de aquella por el Ayuntamiento de Velilla de Jiloca, toda vez que el empleado también prestaba servicios para la empresa saliente en las localidades de Alhama de Aragón, </a:t>
            </a:r>
            <a:r>
              <a:rPr lang="es-ES" sz="1200" i="1" dirty="0" err="1"/>
              <a:t>Ateca</a:t>
            </a:r>
            <a:r>
              <a:rPr lang="es-ES" sz="1200" i="1" dirty="0"/>
              <a:t>, </a:t>
            </a:r>
            <a:r>
              <a:rPr lang="es-ES" sz="1200" i="1" dirty="0" err="1"/>
              <a:t>Illueca</a:t>
            </a:r>
            <a:r>
              <a:rPr lang="es-ES" sz="1200" i="1" dirty="0"/>
              <a:t> e </a:t>
            </a:r>
            <a:r>
              <a:rPr lang="es-ES" sz="1200" i="1" dirty="0" err="1"/>
              <a:t>Ibdes</a:t>
            </a:r>
            <a:r>
              <a:rPr lang="es-ES" sz="1200" i="1" dirty="0"/>
              <a:t>. </a:t>
            </a:r>
            <a:r>
              <a:rPr lang="es-ES" sz="1200" b="1" i="1" u="sng" dirty="0"/>
              <a:t>Concretamente, el trabajador </a:t>
            </a:r>
            <a:r>
              <a:rPr lang="es-ES" sz="1200" b="1" i="1" u="sng" dirty="0">
                <a:solidFill>
                  <a:schemeClr val="accent5"/>
                </a:solidFill>
              </a:rPr>
              <a:t>dedicaba el solo el 22,30 por ciento de su jornada</a:t>
            </a:r>
            <a:r>
              <a:rPr lang="es-ES" sz="1200" b="1" i="1" dirty="0"/>
              <a:t> </a:t>
            </a:r>
            <a:r>
              <a:rPr lang="es-ES" sz="1200" i="1" dirty="0"/>
              <a:t>de cuarenta horas semanales a su trabajo en el municipio de Velilla de Jiloca. Era, así, esencial que la saliente </a:t>
            </a:r>
            <a:r>
              <a:rPr lang="es-ES" sz="1200" i="1" dirty="0" err="1"/>
              <a:t>Aquara</a:t>
            </a:r>
            <a:r>
              <a:rPr lang="es-ES" sz="1200" i="1" dirty="0"/>
              <a:t> comunicara este dato a la entrante </a:t>
            </a:r>
            <a:r>
              <a:rPr lang="es-ES" sz="1200" i="1" dirty="0" err="1"/>
              <a:t>Gestagua</a:t>
            </a:r>
            <a:r>
              <a:rPr lang="es-ES" sz="1200" i="1" dirty="0"/>
              <a:t>, porque </a:t>
            </a:r>
            <a:r>
              <a:rPr lang="es-ES" sz="1200" b="1" i="1" u="sng" dirty="0"/>
              <a:t>esta última </a:t>
            </a:r>
            <a:r>
              <a:rPr lang="es-ES" sz="1200" b="1" i="1" u="sng" dirty="0">
                <a:solidFill>
                  <a:schemeClr val="accent5"/>
                </a:solidFill>
              </a:rPr>
              <a:t>solo </a:t>
            </a:r>
            <a:r>
              <a:rPr lang="es-ES" sz="1200" b="1" i="1" u="sng" dirty="0" smtClean="0">
                <a:solidFill>
                  <a:schemeClr val="accent5"/>
                </a:solidFill>
              </a:rPr>
              <a:t>tenía </a:t>
            </a:r>
            <a:r>
              <a:rPr lang="es-ES" sz="1200" b="1" i="1" u="sng" dirty="0">
                <a:solidFill>
                  <a:schemeClr val="accent5"/>
                </a:solidFill>
              </a:rPr>
              <a:t>que subrogarse en ese 22,30 por ciento</a:t>
            </a:r>
            <a:r>
              <a:rPr lang="es-ES" sz="1200" b="1" i="1" u="sng" dirty="0"/>
              <a:t> de la jornada del trabajador realizada</a:t>
            </a:r>
            <a:r>
              <a:rPr lang="es-ES" sz="1200" b="1" i="1" dirty="0"/>
              <a:t> </a:t>
            </a:r>
            <a:r>
              <a:rPr lang="es-ES" sz="1200" i="1" dirty="0"/>
              <a:t>en Velilla de Jiloca </a:t>
            </a:r>
            <a:r>
              <a:rPr lang="es-ES" sz="1200" b="1" i="1" u="sng" dirty="0"/>
              <a:t>y no en el resto de la jornada que el trabajador llevaba a cabo en los otros municipios </a:t>
            </a:r>
            <a:r>
              <a:rPr lang="es-ES" sz="1200" i="1" dirty="0"/>
              <a:t>mencionados, que no consta que hubieran adjudicado nada a </a:t>
            </a:r>
            <a:r>
              <a:rPr lang="es-ES" sz="1200" i="1" dirty="0" err="1"/>
              <a:t>Gestagua</a:t>
            </a:r>
            <a:r>
              <a:rPr lang="es-ES" sz="1200" i="1" dirty="0"/>
              <a:t>”</a:t>
            </a:r>
          </a:p>
          <a:p>
            <a:pPr algn="just"/>
            <a:endParaRPr lang="en-GB" sz="1200" i="1" dirty="0"/>
          </a:p>
        </p:txBody>
      </p:sp>
      <p:pic>
        <p:nvPicPr>
          <p:cNvPr id="2" name="Imagen 1"/>
          <p:cNvPicPr>
            <a:picLocks noChangeAspect="1"/>
          </p:cNvPicPr>
          <p:nvPr/>
        </p:nvPicPr>
        <p:blipFill>
          <a:blip r:embed="rId4"/>
          <a:stretch>
            <a:fillRect/>
          </a:stretch>
        </p:blipFill>
        <p:spPr>
          <a:xfrm>
            <a:off x="7717412" y="0"/>
            <a:ext cx="1426588" cy="5139373"/>
          </a:xfrm>
          <a:prstGeom prst="rect">
            <a:avLst/>
          </a:prstGeom>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grpSp>
        <p:nvGrpSpPr>
          <p:cNvPr id="146" name="Google Shape;146;p23"/>
          <p:cNvGrpSpPr/>
          <p:nvPr/>
        </p:nvGrpSpPr>
        <p:grpSpPr>
          <a:xfrm>
            <a:off x="324138" y="212338"/>
            <a:ext cx="7142316" cy="578925"/>
            <a:chOff x="241250" y="209900"/>
            <a:chExt cx="7142316" cy="578925"/>
          </a:xfrm>
        </p:grpSpPr>
        <p:pic>
          <p:nvPicPr>
            <p:cNvPr id="147" name="Google Shape;147;p23"/>
            <p:cNvPicPr preferRelativeResize="0"/>
            <p:nvPr/>
          </p:nvPicPr>
          <p:blipFill>
            <a:blip r:embed="rId3">
              <a:alphaModFix/>
            </a:blip>
            <a:stretch>
              <a:fillRect/>
            </a:stretch>
          </p:blipFill>
          <p:spPr>
            <a:xfrm>
              <a:off x="241250" y="209900"/>
              <a:ext cx="1535826" cy="578925"/>
            </a:xfrm>
            <a:prstGeom prst="rect">
              <a:avLst/>
            </a:prstGeom>
            <a:noFill/>
            <a:ln>
              <a:noFill/>
            </a:ln>
          </p:spPr>
        </p:pic>
        <p:cxnSp>
          <p:nvCxnSpPr>
            <p:cNvPr id="148" name="Google Shape;148;p23"/>
            <p:cNvCxnSpPr/>
            <p:nvPr/>
          </p:nvCxnSpPr>
          <p:spPr>
            <a:xfrm>
              <a:off x="1821375" y="731325"/>
              <a:ext cx="5562191" cy="1882"/>
            </a:xfrm>
            <a:prstGeom prst="straightConnector1">
              <a:avLst/>
            </a:prstGeom>
            <a:noFill/>
            <a:ln w="28575" cap="flat" cmpd="sng">
              <a:solidFill>
                <a:srgbClr val="C31230"/>
              </a:solidFill>
              <a:prstDash val="solid"/>
              <a:round/>
              <a:headEnd type="none" w="med" len="med"/>
              <a:tailEnd type="none" w="med" len="med"/>
            </a:ln>
          </p:spPr>
        </p:cxnSp>
      </p:grpSp>
      <p:sp>
        <p:nvSpPr>
          <p:cNvPr id="149" name="Google Shape;149;p23"/>
          <p:cNvSpPr txBox="1"/>
          <p:nvPr/>
        </p:nvSpPr>
        <p:spPr>
          <a:xfrm>
            <a:off x="573933" y="1400150"/>
            <a:ext cx="2025755" cy="2339072"/>
          </a:xfrm>
          <a:prstGeom prst="rect">
            <a:avLst/>
          </a:prstGeom>
          <a:noFill/>
          <a:ln>
            <a:noFill/>
          </a:ln>
        </p:spPr>
        <p:txBody>
          <a:bodyPr spcFirstLastPara="1" wrap="square" lIns="91425" tIns="91425" rIns="91425" bIns="91425" anchor="t" anchorCtr="0">
            <a:spAutoFit/>
          </a:bodyPr>
          <a:lstStyle/>
          <a:p>
            <a:pPr lvl="0"/>
            <a:r>
              <a:rPr lang="es-ES" sz="2000" dirty="0">
                <a:solidFill>
                  <a:srgbClr val="C31230"/>
                </a:solidFill>
              </a:rPr>
              <a:t>STS 2788/2023, de 15 de junio de 2023 (rec. 1657/2022). La subrogación parcial planea en el supuesto</a:t>
            </a:r>
            <a:endParaRPr sz="2000" dirty="0">
              <a:solidFill>
                <a:srgbClr val="C31230"/>
              </a:solidFill>
            </a:endParaRPr>
          </a:p>
        </p:txBody>
      </p:sp>
      <p:pic>
        <p:nvPicPr>
          <p:cNvPr id="2" name="Imagen 1"/>
          <p:cNvPicPr>
            <a:picLocks noChangeAspect="1"/>
          </p:cNvPicPr>
          <p:nvPr/>
        </p:nvPicPr>
        <p:blipFill>
          <a:blip r:embed="rId4"/>
          <a:stretch>
            <a:fillRect/>
          </a:stretch>
        </p:blipFill>
        <p:spPr>
          <a:xfrm>
            <a:off x="2725167" y="1079349"/>
            <a:ext cx="4741287" cy="3520152"/>
          </a:xfrm>
          <a:prstGeom prst="rect">
            <a:avLst/>
          </a:prstGeom>
        </p:spPr>
      </p:pic>
      <p:pic>
        <p:nvPicPr>
          <p:cNvPr id="8" name="Imagen 7"/>
          <p:cNvPicPr>
            <a:picLocks noChangeAspect="1"/>
          </p:cNvPicPr>
          <p:nvPr/>
        </p:nvPicPr>
        <p:blipFill>
          <a:blip r:embed="rId5"/>
          <a:stretch>
            <a:fillRect/>
          </a:stretch>
        </p:blipFill>
        <p:spPr>
          <a:xfrm>
            <a:off x="7717412" y="0"/>
            <a:ext cx="1426588" cy="5139373"/>
          </a:xfrm>
          <a:prstGeom prst="rect">
            <a:avLst/>
          </a:prstGeom>
        </p:spPr>
      </p:pic>
    </p:spTree>
    <p:extLst>
      <p:ext uri="{BB962C8B-B14F-4D97-AF65-F5344CB8AC3E}">
        <p14:creationId xmlns:p14="http://schemas.microsoft.com/office/powerpoint/2010/main" val="272849575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36"/>
        <p:cNvGrpSpPr/>
        <p:nvPr/>
      </p:nvGrpSpPr>
      <p:grpSpPr>
        <a:xfrm>
          <a:off x="0" y="0"/>
          <a:ext cx="0" cy="0"/>
          <a:chOff x="0" y="0"/>
          <a:chExt cx="0" cy="0"/>
        </a:xfrm>
      </p:grpSpPr>
      <p:pic>
        <p:nvPicPr>
          <p:cNvPr id="6" name="Imagen 5"/>
          <p:cNvPicPr>
            <a:picLocks noChangeAspect="1"/>
          </p:cNvPicPr>
          <p:nvPr/>
        </p:nvPicPr>
        <p:blipFill rotWithShape="1">
          <a:blip r:embed="rId3"/>
          <a:srcRect l="10634"/>
          <a:stretch/>
        </p:blipFill>
        <p:spPr>
          <a:xfrm>
            <a:off x="7713961" y="0"/>
            <a:ext cx="1430039" cy="5143500"/>
          </a:xfrm>
          <a:prstGeom prst="rect">
            <a:avLst/>
          </a:prstGeom>
        </p:spPr>
      </p:pic>
      <p:grpSp>
        <p:nvGrpSpPr>
          <p:cNvPr id="237" name="Google Shape;237;p32"/>
          <p:cNvGrpSpPr/>
          <p:nvPr/>
        </p:nvGrpSpPr>
        <p:grpSpPr>
          <a:xfrm>
            <a:off x="324138" y="212338"/>
            <a:ext cx="7149191" cy="578925"/>
            <a:chOff x="241250" y="209900"/>
            <a:chExt cx="7149191" cy="578925"/>
          </a:xfrm>
        </p:grpSpPr>
        <p:pic>
          <p:nvPicPr>
            <p:cNvPr id="238" name="Google Shape;238;p32"/>
            <p:cNvPicPr preferRelativeResize="0"/>
            <p:nvPr/>
          </p:nvPicPr>
          <p:blipFill>
            <a:blip r:embed="rId4">
              <a:alphaModFix/>
            </a:blip>
            <a:stretch>
              <a:fillRect/>
            </a:stretch>
          </p:blipFill>
          <p:spPr>
            <a:xfrm>
              <a:off x="241250" y="209900"/>
              <a:ext cx="1535826" cy="578925"/>
            </a:xfrm>
            <a:prstGeom prst="rect">
              <a:avLst/>
            </a:prstGeom>
            <a:noFill/>
            <a:ln>
              <a:noFill/>
            </a:ln>
          </p:spPr>
        </p:pic>
        <p:cxnSp>
          <p:nvCxnSpPr>
            <p:cNvPr id="239" name="Google Shape;239;p32"/>
            <p:cNvCxnSpPr/>
            <p:nvPr/>
          </p:nvCxnSpPr>
          <p:spPr>
            <a:xfrm flipV="1">
              <a:off x="1821375" y="726332"/>
              <a:ext cx="5569066" cy="4993"/>
            </a:xfrm>
            <a:prstGeom prst="straightConnector1">
              <a:avLst/>
            </a:prstGeom>
            <a:noFill/>
            <a:ln w="28575" cap="flat" cmpd="sng">
              <a:solidFill>
                <a:srgbClr val="C31230"/>
              </a:solidFill>
              <a:prstDash val="solid"/>
              <a:round/>
              <a:headEnd type="none" w="med" len="med"/>
              <a:tailEnd type="none" w="med" len="med"/>
            </a:ln>
          </p:spPr>
        </p:cxnSp>
      </p:grpSp>
      <p:sp>
        <p:nvSpPr>
          <p:cNvPr id="240" name="Google Shape;240;p32"/>
          <p:cNvSpPr txBox="1"/>
          <p:nvPr/>
        </p:nvSpPr>
        <p:spPr>
          <a:xfrm>
            <a:off x="3133807" y="1033627"/>
            <a:ext cx="2242590" cy="553968"/>
          </a:xfrm>
          <a:prstGeom prst="rect">
            <a:avLst/>
          </a:prstGeom>
          <a:noFill/>
          <a:ln>
            <a:noFill/>
          </a:ln>
        </p:spPr>
        <p:txBody>
          <a:bodyPr spcFirstLastPara="1" wrap="square" lIns="91425" tIns="91425" rIns="91425" bIns="91425" anchor="t" anchorCtr="0">
            <a:spAutoFit/>
          </a:bodyPr>
          <a:lstStyle/>
          <a:p>
            <a:pPr lvl="0"/>
            <a:r>
              <a:rPr lang="es-ES" sz="2400" b="1" dirty="0">
                <a:solidFill>
                  <a:srgbClr val="C31230"/>
                </a:solidFill>
              </a:rPr>
              <a:t>Conclusiones</a:t>
            </a:r>
            <a:endParaRPr sz="2400" b="1" dirty="0">
              <a:solidFill>
                <a:srgbClr val="C31230"/>
              </a:solidFill>
            </a:endParaRPr>
          </a:p>
        </p:txBody>
      </p:sp>
      <p:pic>
        <p:nvPicPr>
          <p:cNvPr id="25" name="Imagen 24"/>
          <p:cNvPicPr>
            <a:picLocks noChangeAspect="1"/>
          </p:cNvPicPr>
          <p:nvPr/>
        </p:nvPicPr>
        <p:blipFill>
          <a:blip r:embed="rId5"/>
          <a:stretch>
            <a:fillRect/>
          </a:stretch>
        </p:blipFill>
        <p:spPr>
          <a:xfrm>
            <a:off x="907651" y="1697869"/>
            <a:ext cx="368799" cy="605713"/>
          </a:xfrm>
          <a:prstGeom prst="rect">
            <a:avLst/>
          </a:prstGeom>
        </p:spPr>
      </p:pic>
      <p:sp>
        <p:nvSpPr>
          <p:cNvPr id="26" name="Rectángulo 25"/>
          <p:cNvSpPr/>
          <p:nvPr/>
        </p:nvSpPr>
        <p:spPr>
          <a:xfrm>
            <a:off x="1400219" y="1656347"/>
            <a:ext cx="6073110" cy="2631490"/>
          </a:xfrm>
          <a:prstGeom prst="rect">
            <a:avLst/>
          </a:prstGeom>
        </p:spPr>
        <p:txBody>
          <a:bodyPr wrap="square">
            <a:spAutoFit/>
          </a:bodyPr>
          <a:lstStyle/>
          <a:p>
            <a:pPr algn="just">
              <a:spcBef>
                <a:spcPts val="600"/>
              </a:spcBef>
              <a:spcAft>
                <a:spcPts val="1200"/>
              </a:spcAft>
              <a:buClrTx/>
              <a:buFontTx/>
              <a:buNone/>
            </a:pPr>
            <a:r>
              <a:rPr lang="en-GB" sz="1500" kern="1200" dirty="0">
                <a:solidFill>
                  <a:prstClr val="black"/>
                </a:solidFill>
                <a:latin typeface="Arial" panose="020B0604020202020204" pitchFamily="34" charset="0"/>
                <a:ea typeface="+mn-ea"/>
                <a:cs typeface="Arial" panose="020B0604020202020204" pitchFamily="34" charset="0"/>
              </a:rPr>
              <a:t>Los cambios en el modelo de industria que evolucionan hacia los activos intangibles requieren </a:t>
            </a:r>
            <a:r>
              <a:rPr lang="en-GB" sz="1500" b="1" kern="1200" dirty="0">
                <a:solidFill>
                  <a:prstClr val="black"/>
                </a:solidFill>
                <a:latin typeface="Arial" panose="020B0604020202020204" pitchFamily="34" charset="0"/>
                <a:ea typeface="+mn-ea"/>
                <a:cs typeface="Arial" panose="020B0604020202020204" pitchFamily="34" charset="0"/>
              </a:rPr>
              <a:t>nuevos criterios de </a:t>
            </a:r>
            <a:r>
              <a:rPr lang="en-GB" sz="1500" b="1" kern="1200" dirty="0" err="1">
                <a:solidFill>
                  <a:prstClr val="black"/>
                </a:solidFill>
                <a:latin typeface="Arial" panose="020B0604020202020204" pitchFamily="34" charset="0"/>
                <a:ea typeface="+mn-ea"/>
                <a:cs typeface="Arial" panose="020B0604020202020204" pitchFamily="34" charset="0"/>
              </a:rPr>
              <a:t>interpretación</a:t>
            </a:r>
            <a:r>
              <a:rPr lang="en-GB" sz="1500" kern="1200" dirty="0" smtClean="0">
                <a:solidFill>
                  <a:prstClr val="black"/>
                </a:solidFill>
                <a:latin typeface="Arial" panose="020B0604020202020204" pitchFamily="34" charset="0"/>
                <a:ea typeface="+mn-ea"/>
                <a:cs typeface="Arial" panose="020B0604020202020204" pitchFamily="34" charset="0"/>
              </a:rPr>
              <a:t>;</a:t>
            </a:r>
          </a:p>
          <a:p>
            <a:pPr algn="just">
              <a:spcBef>
                <a:spcPts val="600"/>
              </a:spcBef>
              <a:spcAft>
                <a:spcPts val="1200"/>
              </a:spcAft>
              <a:buClrTx/>
            </a:pPr>
            <a:r>
              <a:rPr lang="en-GB" sz="1500" kern="1200" dirty="0" err="1">
                <a:solidFill>
                  <a:prstClr val="black"/>
                </a:solidFill>
                <a:latin typeface="Arial" panose="020B0604020202020204" pitchFamily="34" charset="0"/>
                <a:cs typeface="Arial" panose="020B0604020202020204" pitchFamily="34" charset="0"/>
              </a:rPr>
              <a:t>Nuevos</a:t>
            </a:r>
            <a:r>
              <a:rPr lang="en-GB" sz="1500" kern="1200" dirty="0">
                <a:solidFill>
                  <a:prstClr val="black"/>
                </a:solidFill>
                <a:latin typeface="Arial" panose="020B0604020202020204" pitchFamily="34" charset="0"/>
                <a:cs typeface="Arial" panose="020B0604020202020204" pitchFamily="34" charset="0"/>
              </a:rPr>
              <a:t> leading cases </a:t>
            </a:r>
            <a:r>
              <a:rPr lang="en-GB" sz="1500" kern="1200" dirty="0" err="1">
                <a:solidFill>
                  <a:prstClr val="black"/>
                </a:solidFill>
                <a:latin typeface="Arial" panose="020B0604020202020204" pitchFamily="34" charset="0"/>
                <a:cs typeface="Arial" panose="020B0604020202020204" pitchFamily="34" charset="0"/>
              </a:rPr>
              <a:t>sobre</a:t>
            </a:r>
            <a:r>
              <a:rPr lang="en-GB" sz="1500" kern="1200" dirty="0">
                <a:solidFill>
                  <a:prstClr val="black"/>
                </a:solidFill>
                <a:latin typeface="Arial" panose="020B0604020202020204" pitchFamily="34" charset="0"/>
                <a:cs typeface="Arial" panose="020B0604020202020204" pitchFamily="34" charset="0"/>
              </a:rPr>
              <a:t> </a:t>
            </a:r>
            <a:r>
              <a:rPr lang="en-GB" sz="1500" b="1" kern="1200" dirty="0" err="1">
                <a:solidFill>
                  <a:prstClr val="black"/>
                </a:solidFill>
                <a:latin typeface="Arial" panose="020B0604020202020204" pitchFamily="34" charset="0"/>
                <a:cs typeface="Arial" panose="020B0604020202020204" pitchFamily="34" charset="0"/>
              </a:rPr>
              <a:t>activos</a:t>
            </a:r>
            <a:r>
              <a:rPr lang="en-GB" sz="1500" b="1" kern="1200" dirty="0">
                <a:solidFill>
                  <a:prstClr val="black"/>
                </a:solidFill>
                <a:latin typeface="Arial" panose="020B0604020202020204" pitchFamily="34" charset="0"/>
                <a:cs typeface="Arial" panose="020B0604020202020204" pitchFamily="34" charset="0"/>
              </a:rPr>
              <a:t> intangibles y </a:t>
            </a:r>
            <a:r>
              <a:rPr lang="en-GB" sz="1500" b="1" kern="1200" dirty="0" err="1">
                <a:solidFill>
                  <a:prstClr val="black"/>
                </a:solidFill>
                <a:latin typeface="Arial" panose="020B0604020202020204" pitchFamily="34" charset="0"/>
                <a:cs typeface="Arial" panose="020B0604020202020204" pitchFamily="34" charset="0"/>
              </a:rPr>
              <a:t>clientela</a:t>
            </a:r>
            <a:r>
              <a:rPr lang="en-GB" sz="1500" b="1" kern="1200" dirty="0">
                <a:solidFill>
                  <a:prstClr val="black"/>
                </a:solidFill>
                <a:latin typeface="Arial" panose="020B0604020202020204" pitchFamily="34" charset="0"/>
                <a:cs typeface="Arial" panose="020B0604020202020204" pitchFamily="34" charset="0"/>
              </a:rPr>
              <a:t> </a:t>
            </a:r>
            <a:r>
              <a:rPr lang="en-GB" sz="1500" kern="1200" dirty="0">
                <a:solidFill>
                  <a:prstClr val="black"/>
                </a:solidFill>
                <a:latin typeface="Arial" panose="020B0604020202020204" pitchFamily="34" charset="0"/>
                <a:cs typeface="Arial" panose="020B0604020202020204" pitchFamily="34" charset="0"/>
              </a:rPr>
              <a:t>(</a:t>
            </a:r>
            <a:r>
              <a:rPr lang="en-GB" sz="1500" kern="1200" dirty="0" err="1">
                <a:solidFill>
                  <a:prstClr val="black"/>
                </a:solidFill>
                <a:latin typeface="Arial" panose="020B0604020202020204" pitchFamily="34" charset="0"/>
                <a:cs typeface="Arial" panose="020B0604020202020204" pitchFamily="34" charset="0"/>
              </a:rPr>
              <a:t>Dodic</a:t>
            </a:r>
            <a:r>
              <a:rPr lang="en-GB" sz="1500" kern="1200" dirty="0">
                <a:solidFill>
                  <a:prstClr val="black"/>
                </a:solidFill>
                <a:latin typeface="Arial" panose="020B0604020202020204" pitchFamily="34" charset="0"/>
                <a:cs typeface="Arial" panose="020B0604020202020204" pitchFamily="34" charset="0"/>
              </a:rPr>
              <a:t>) y </a:t>
            </a:r>
            <a:r>
              <a:rPr lang="en-GB" sz="1500" b="1" kern="1200" dirty="0" err="1">
                <a:solidFill>
                  <a:prstClr val="black"/>
                </a:solidFill>
                <a:latin typeface="Arial" panose="020B0604020202020204" pitchFamily="34" charset="0"/>
                <a:cs typeface="Arial" panose="020B0604020202020204" pitchFamily="34" charset="0"/>
              </a:rPr>
              <a:t>obsolescencia</a:t>
            </a:r>
            <a:r>
              <a:rPr lang="en-GB" sz="1500" b="1" kern="1200" dirty="0">
                <a:solidFill>
                  <a:prstClr val="black"/>
                </a:solidFill>
                <a:latin typeface="Arial" panose="020B0604020202020204" pitchFamily="34" charset="0"/>
                <a:cs typeface="Arial" panose="020B0604020202020204" pitchFamily="34" charset="0"/>
              </a:rPr>
              <a:t> </a:t>
            </a:r>
            <a:r>
              <a:rPr lang="en-GB" sz="1500" b="1" kern="1200" dirty="0" err="1">
                <a:solidFill>
                  <a:prstClr val="black"/>
                </a:solidFill>
                <a:latin typeface="Arial" panose="020B0604020202020204" pitchFamily="34" charset="0"/>
                <a:cs typeface="Arial" panose="020B0604020202020204" pitchFamily="34" charset="0"/>
              </a:rPr>
              <a:t>en</a:t>
            </a:r>
            <a:r>
              <a:rPr lang="en-GB" sz="1500" b="1" kern="1200" dirty="0">
                <a:solidFill>
                  <a:prstClr val="black"/>
                </a:solidFill>
                <a:latin typeface="Arial" panose="020B0604020202020204" pitchFamily="34" charset="0"/>
                <a:cs typeface="Arial" panose="020B0604020202020204" pitchFamily="34" charset="0"/>
              </a:rPr>
              <a:t> </a:t>
            </a:r>
            <a:r>
              <a:rPr lang="en-GB" sz="1500" b="1" kern="1200" dirty="0" err="1">
                <a:solidFill>
                  <a:prstClr val="black"/>
                </a:solidFill>
                <a:latin typeface="Arial" panose="020B0604020202020204" pitchFamily="34" charset="0"/>
                <a:cs typeface="Arial" panose="020B0604020202020204" pitchFamily="34" charset="0"/>
              </a:rPr>
              <a:t>los</a:t>
            </a:r>
            <a:r>
              <a:rPr lang="en-GB" sz="1500" b="1" kern="1200" dirty="0">
                <a:solidFill>
                  <a:prstClr val="black"/>
                </a:solidFill>
                <a:latin typeface="Arial" panose="020B0604020202020204" pitchFamily="34" charset="0"/>
                <a:cs typeface="Arial" panose="020B0604020202020204" pitchFamily="34" charset="0"/>
              </a:rPr>
              <a:t> </a:t>
            </a:r>
            <a:r>
              <a:rPr lang="en-GB" sz="1500" b="1" kern="1200" dirty="0" err="1">
                <a:solidFill>
                  <a:prstClr val="black"/>
                </a:solidFill>
                <a:latin typeface="Arial" panose="020B0604020202020204" pitchFamily="34" charset="0"/>
                <a:cs typeface="Arial" panose="020B0604020202020204" pitchFamily="34" charset="0"/>
              </a:rPr>
              <a:t>activos</a:t>
            </a:r>
            <a:r>
              <a:rPr lang="en-GB" sz="1500" b="1" kern="1200" dirty="0">
                <a:solidFill>
                  <a:prstClr val="black"/>
                </a:solidFill>
                <a:latin typeface="Arial" panose="020B0604020202020204" pitchFamily="34" charset="0"/>
                <a:cs typeface="Arial" panose="020B0604020202020204" pitchFamily="34" charset="0"/>
              </a:rPr>
              <a:t> tangibles </a:t>
            </a:r>
            <a:r>
              <a:rPr lang="en-GB" sz="1500" kern="1200" dirty="0">
                <a:solidFill>
                  <a:prstClr val="black"/>
                </a:solidFill>
                <a:latin typeface="Arial" panose="020B0604020202020204" pitchFamily="34" charset="0"/>
                <a:cs typeface="Arial" panose="020B0604020202020204" pitchFamily="34" charset="0"/>
              </a:rPr>
              <a:t>(</a:t>
            </a:r>
            <a:r>
              <a:rPr lang="en-GB" sz="1500" kern="1200" dirty="0" err="1">
                <a:solidFill>
                  <a:prstClr val="black"/>
                </a:solidFill>
                <a:latin typeface="Arial" panose="020B0604020202020204" pitchFamily="34" charset="0"/>
                <a:cs typeface="Arial" panose="020B0604020202020204" pitchFamily="34" charset="0"/>
              </a:rPr>
              <a:t>Grafe</a:t>
            </a:r>
            <a:r>
              <a:rPr lang="en-GB" sz="1500" kern="1200" dirty="0">
                <a:solidFill>
                  <a:prstClr val="black"/>
                </a:solidFill>
                <a:latin typeface="Arial" panose="020B0604020202020204" pitchFamily="34" charset="0"/>
                <a:cs typeface="Arial" panose="020B0604020202020204" pitchFamily="34" charset="0"/>
              </a:rPr>
              <a:t>/</a:t>
            </a:r>
            <a:r>
              <a:rPr lang="en-GB" sz="1500" kern="1200" dirty="0" err="1">
                <a:solidFill>
                  <a:prstClr val="black"/>
                </a:solidFill>
                <a:latin typeface="Arial" panose="020B0604020202020204" pitchFamily="34" charset="0"/>
                <a:cs typeface="Arial" panose="020B0604020202020204" pitchFamily="34" charset="0"/>
              </a:rPr>
              <a:t>Pohle</a:t>
            </a:r>
            <a:r>
              <a:rPr lang="en-GB" sz="1500" kern="1200" dirty="0">
                <a:solidFill>
                  <a:prstClr val="black"/>
                </a:solidFill>
                <a:latin typeface="Arial" panose="020B0604020202020204" pitchFamily="34" charset="0"/>
                <a:cs typeface="Arial" panose="020B0604020202020204" pitchFamily="34" charset="0"/>
              </a:rPr>
              <a:t>) </a:t>
            </a:r>
            <a:r>
              <a:rPr lang="en-GB" sz="1500" kern="1200" dirty="0" err="1">
                <a:solidFill>
                  <a:prstClr val="black"/>
                </a:solidFill>
                <a:latin typeface="Arial" panose="020B0604020202020204" pitchFamily="34" charset="0"/>
                <a:cs typeface="Arial" panose="020B0604020202020204" pitchFamily="34" charset="0"/>
              </a:rPr>
              <a:t>están</a:t>
            </a:r>
            <a:r>
              <a:rPr lang="en-GB" sz="1500" kern="1200" dirty="0">
                <a:solidFill>
                  <a:prstClr val="black"/>
                </a:solidFill>
                <a:latin typeface="Arial" panose="020B0604020202020204" pitchFamily="34" charset="0"/>
                <a:cs typeface="Arial" panose="020B0604020202020204" pitchFamily="34" charset="0"/>
              </a:rPr>
              <a:t> </a:t>
            </a:r>
            <a:r>
              <a:rPr lang="en-GB" sz="1500" kern="1200" dirty="0" err="1">
                <a:solidFill>
                  <a:prstClr val="black"/>
                </a:solidFill>
                <a:latin typeface="Arial" panose="020B0604020202020204" pitchFamily="34" charset="0"/>
                <a:cs typeface="Arial" panose="020B0604020202020204" pitchFamily="34" charset="0"/>
              </a:rPr>
              <a:t>confirmando</a:t>
            </a:r>
            <a:r>
              <a:rPr lang="en-GB" sz="1500" kern="1200" dirty="0">
                <a:solidFill>
                  <a:prstClr val="black"/>
                </a:solidFill>
                <a:latin typeface="Arial" panose="020B0604020202020204" pitchFamily="34" charset="0"/>
                <a:cs typeface="Arial" panose="020B0604020202020204" pitchFamily="34" charset="0"/>
              </a:rPr>
              <a:t> </a:t>
            </a:r>
            <a:r>
              <a:rPr lang="en-GB" sz="1500" kern="1200" dirty="0" err="1">
                <a:solidFill>
                  <a:prstClr val="black"/>
                </a:solidFill>
                <a:latin typeface="Arial" panose="020B0604020202020204" pitchFamily="34" charset="0"/>
                <a:cs typeface="Arial" panose="020B0604020202020204" pitchFamily="34" charset="0"/>
              </a:rPr>
              <a:t>esa</a:t>
            </a:r>
            <a:r>
              <a:rPr lang="en-GB" sz="1500" kern="1200" dirty="0">
                <a:solidFill>
                  <a:prstClr val="black"/>
                </a:solidFill>
                <a:latin typeface="Arial" panose="020B0604020202020204" pitchFamily="34" charset="0"/>
                <a:cs typeface="Arial" panose="020B0604020202020204" pitchFamily="34" charset="0"/>
              </a:rPr>
              <a:t> </a:t>
            </a:r>
            <a:r>
              <a:rPr lang="en-GB" sz="1500" kern="1200" dirty="0" err="1">
                <a:solidFill>
                  <a:prstClr val="black"/>
                </a:solidFill>
                <a:latin typeface="Arial" panose="020B0604020202020204" pitchFamily="34" charset="0"/>
                <a:cs typeface="Arial" panose="020B0604020202020204" pitchFamily="34" charset="0"/>
              </a:rPr>
              <a:t>necesidad</a:t>
            </a:r>
            <a:r>
              <a:rPr lang="en-GB" sz="1500" kern="1200" dirty="0" smtClean="0">
                <a:solidFill>
                  <a:prstClr val="black"/>
                </a:solidFill>
                <a:latin typeface="Arial" panose="020B0604020202020204" pitchFamily="34" charset="0"/>
                <a:cs typeface="Arial" panose="020B0604020202020204" pitchFamily="34" charset="0"/>
              </a:rPr>
              <a:t>;</a:t>
            </a:r>
          </a:p>
          <a:p>
            <a:pPr algn="just">
              <a:spcBef>
                <a:spcPts val="600"/>
              </a:spcBef>
              <a:spcAft>
                <a:spcPts val="1200"/>
              </a:spcAft>
              <a:buClrTx/>
            </a:pPr>
            <a:r>
              <a:rPr lang="en-GB" sz="1500" kern="1200" dirty="0">
                <a:solidFill>
                  <a:prstClr val="black"/>
                </a:solidFill>
                <a:latin typeface="Arial" panose="020B0604020202020204" pitchFamily="34" charset="0"/>
                <a:cs typeface="Arial" panose="020B0604020202020204" pitchFamily="34" charset="0"/>
              </a:rPr>
              <a:t>La </a:t>
            </a:r>
            <a:r>
              <a:rPr lang="en-GB" sz="1500" b="1" kern="1200" dirty="0" err="1">
                <a:solidFill>
                  <a:prstClr val="black"/>
                </a:solidFill>
                <a:latin typeface="Arial" panose="020B0604020202020204" pitchFamily="34" charset="0"/>
                <a:cs typeface="Arial" panose="020B0604020202020204" pitchFamily="34" charset="0"/>
              </a:rPr>
              <a:t>modificación</a:t>
            </a:r>
            <a:r>
              <a:rPr lang="en-GB" sz="1500" b="1" kern="1200" dirty="0">
                <a:solidFill>
                  <a:prstClr val="black"/>
                </a:solidFill>
                <a:latin typeface="Arial" panose="020B0604020202020204" pitchFamily="34" charset="0"/>
                <a:cs typeface="Arial" panose="020B0604020202020204" pitchFamily="34" charset="0"/>
              </a:rPr>
              <a:t> y el </a:t>
            </a:r>
            <a:r>
              <a:rPr lang="en-GB" sz="1500" b="1" kern="1200" dirty="0" err="1">
                <a:solidFill>
                  <a:prstClr val="black"/>
                </a:solidFill>
                <a:latin typeface="Arial" panose="020B0604020202020204" pitchFamily="34" charset="0"/>
                <a:cs typeface="Arial" panose="020B0604020202020204" pitchFamily="34" charset="0"/>
              </a:rPr>
              <a:t>refuerzo</a:t>
            </a:r>
            <a:r>
              <a:rPr lang="en-GB" sz="1500" b="1" kern="1200" dirty="0">
                <a:solidFill>
                  <a:prstClr val="black"/>
                </a:solidFill>
                <a:latin typeface="Arial" panose="020B0604020202020204" pitchFamily="34" charset="0"/>
                <a:cs typeface="Arial" panose="020B0604020202020204" pitchFamily="34" charset="0"/>
              </a:rPr>
              <a:t> de </a:t>
            </a:r>
            <a:r>
              <a:rPr lang="en-GB" sz="1500" b="1" kern="1200" dirty="0" err="1">
                <a:solidFill>
                  <a:prstClr val="black"/>
                </a:solidFill>
                <a:latin typeface="Arial" panose="020B0604020202020204" pitchFamily="34" charset="0"/>
                <a:cs typeface="Arial" panose="020B0604020202020204" pitchFamily="34" charset="0"/>
              </a:rPr>
              <a:t>los</a:t>
            </a:r>
            <a:r>
              <a:rPr lang="en-GB" sz="1500" b="1" kern="1200" dirty="0">
                <a:solidFill>
                  <a:prstClr val="black"/>
                </a:solidFill>
                <a:latin typeface="Arial" panose="020B0604020202020204" pitchFamily="34" charset="0"/>
                <a:cs typeface="Arial" panose="020B0604020202020204" pitchFamily="34" charset="0"/>
              </a:rPr>
              <a:t> </a:t>
            </a:r>
            <a:r>
              <a:rPr lang="en-GB" sz="1500" b="1" kern="1200" dirty="0" err="1">
                <a:solidFill>
                  <a:prstClr val="black"/>
                </a:solidFill>
                <a:latin typeface="Arial" panose="020B0604020202020204" pitchFamily="34" charset="0"/>
                <a:cs typeface="Arial" panose="020B0604020202020204" pitchFamily="34" charset="0"/>
              </a:rPr>
              <a:t>derechos</a:t>
            </a:r>
            <a:r>
              <a:rPr lang="en-GB" sz="1500" b="1" kern="1200" dirty="0">
                <a:solidFill>
                  <a:prstClr val="black"/>
                </a:solidFill>
                <a:latin typeface="Arial" panose="020B0604020202020204" pitchFamily="34" charset="0"/>
                <a:cs typeface="Arial" panose="020B0604020202020204" pitchFamily="34" charset="0"/>
              </a:rPr>
              <a:t> de </a:t>
            </a:r>
            <a:r>
              <a:rPr lang="en-GB" sz="1500" b="1" kern="1200" dirty="0" err="1">
                <a:solidFill>
                  <a:prstClr val="black"/>
                </a:solidFill>
                <a:latin typeface="Arial" panose="020B0604020202020204" pitchFamily="34" charset="0"/>
                <a:cs typeface="Arial" panose="020B0604020202020204" pitchFamily="34" charset="0"/>
              </a:rPr>
              <a:t>información</a:t>
            </a:r>
            <a:r>
              <a:rPr lang="en-GB" sz="1500" b="1" kern="1200" dirty="0">
                <a:solidFill>
                  <a:prstClr val="black"/>
                </a:solidFill>
                <a:latin typeface="Arial" panose="020B0604020202020204" pitchFamily="34" charset="0"/>
                <a:cs typeface="Arial" panose="020B0604020202020204" pitchFamily="34" charset="0"/>
              </a:rPr>
              <a:t> de </a:t>
            </a:r>
            <a:r>
              <a:rPr lang="en-GB" sz="1500" b="1" kern="1200" dirty="0" err="1">
                <a:solidFill>
                  <a:prstClr val="black"/>
                </a:solidFill>
                <a:latin typeface="Arial" panose="020B0604020202020204" pitchFamily="34" charset="0"/>
                <a:cs typeface="Arial" panose="020B0604020202020204" pitchFamily="34" charset="0"/>
              </a:rPr>
              <a:t>los</a:t>
            </a:r>
            <a:r>
              <a:rPr lang="en-GB" sz="1500" b="1" kern="1200" dirty="0">
                <a:solidFill>
                  <a:prstClr val="black"/>
                </a:solidFill>
                <a:latin typeface="Arial" panose="020B0604020202020204" pitchFamily="34" charset="0"/>
                <a:cs typeface="Arial" panose="020B0604020202020204" pitchFamily="34" charset="0"/>
              </a:rPr>
              <a:t> </a:t>
            </a:r>
            <a:r>
              <a:rPr lang="en-GB" sz="1500" b="1" kern="1200" dirty="0" err="1">
                <a:solidFill>
                  <a:prstClr val="black"/>
                </a:solidFill>
                <a:latin typeface="Arial" panose="020B0604020202020204" pitchFamily="34" charset="0"/>
                <a:cs typeface="Arial" panose="020B0604020202020204" pitchFamily="34" charset="0"/>
              </a:rPr>
              <a:t>trabajadores</a:t>
            </a:r>
            <a:r>
              <a:rPr lang="en-GB" sz="1500" b="1" kern="1200" dirty="0">
                <a:solidFill>
                  <a:prstClr val="black"/>
                </a:solidFill>
                <a:latin typeface="Arial" panose="020B0604020202020204" pitchFamily="34" charset="0"/>
                <a:cs typeface="Arial" panose="020B0604020202020204" pitchFamily="34" charset="0"/>
              </a:rPr>
              <a:t> y de </a:t>
            </a:r>
            <a:r>
              <a:rPr lang="en-GB" sz="1500" b="1" kern="1200" dirty="0" err="1">
                <a:solidFill>
                  <a:prstClr val="black"/>
                </a:solidFill>
                <a:latin typeface="Arial" panose="020B0604020202020204" pitchFamily="34" charset="0"/>
                <a:cs typeface="Arial" panose="020B0604020202020204" pitchFamily="34" charset="0"/>
              </a:rPr>
              <a:t>los</a:t>
            </a:r>
            <a:r>
              <a:rPr lang="en-GB" sz="1500" b="1" kern="1200" dirty="0">
                <a:solidFill>
                  <a:prstClr val="black"/>
                </a:solidFill>
                <a:latin typeface="Arial" panose="020B0604020202020204" pitchFamily="34" charset="0"/>
                <a:cs typeface="Arial" panose="020B0604020202020204" pitchFamily="34" charset="0"/>
              </a:rPr>
              <a:t> </a:t>
            </a:r>
            <a:r>
              <a:rPr lang="en-GB" sz="1500" b="1" kern="1200" dirty="0" err="1">
                <a:solidFill>
                  <a:prstClr val="black"/>
                </a:solidFill>
                <a:latin typeface="Arial" panose="020B0604020202020204" pitchFamily="34" charset="0"/>
                <a:cs typeface="Arial" panose="020B0604020202020204" pitchFamily="34" charset="0"/>
              </a:rPr>
              <a:t>cesionarios</a:t>
            </a:r>
            <a:r>
              <a:rPr lang="en-GB" sz="1500" b="1" kern="1200" dirty="0">
                <a:solidFill>
                  <a:prstClr val="black"/>
                </a:solidFill>
                <a:latin typeface="Arial" panose="020B0604020202020204" pitchFamily="34" charset="0"/>
                <a:cs typeface="Arial" panose="020B0604020202020204" pitchFamily="34" charset="0"/>
              </a:rPr>
              <a:t> </a:t>
            </a:r>
            <a:r>
              <a:rPr lang="en-GB" sz="1500" kern="1200" dirty="0">
                <a:solidFill>
                  <a:prstClr val="black"/>
                </a:solidFill>
                <a:latin typeface="Arial" panose="020B0604020202020204" pitchFamily="34" charset="0"/>
                <a:cs typeface="Arial" panose="020B0604020202020204" pitchFamily="34" charset="0"/>
              </a:rPr>
              <a:t>son </a:t>
            </a:r>
            <a:r>
              <a:rPr lang="en-GB" sz="1500" kern="1200" dirty="0" err="1">
                <a:solidFill>
                  <a:prstClr val="black"/>
                </a:solidFill>
                <a:latin typeface="Arial" panose="020B0604020202020204" pitchFamily="34" charset="0"/>
                <a:cs typeface="Arial" panose="020B0604020202020204" pitchFamily="34" charset="0"/>
              </a:rPr>
              <a:t>necesarios</a:t>
            </a:r>
            <a:r>
              <a:rPr lang="en-GB" sz="1500" kern="1200" dirty="0">
                <a:solidFill>
                  <a:prstClr val="black"/>
                </a:solidFill>
                <a:latin typeface="Arial" panose="020B0604020202020204" pitchFamily="34" charset="0"/>
                <a:cs typeface="Arial" panose="020B0604020202020204" pitchFamily="34" charset="0"/>
              </a:rPr>
              <a:t> para </a:t>
            </a:r>
            <a:r>
              <a:rPr lang="en-GB" sz="1500" kern="1200" dirty="0" err="1">
                <a:solidFill>
                  <a:prstClr val="black"/>
                </a:solidFill>
                <a:latin typeface="Arial" panose="020B0604020202020204" pitchFamily="34" charset="0"/>
                <a:cs typeface="Arial" panose="020B0604020202020204" pitchFamily="34" charset="0"/>
              </a:rPr>
              <a:t>evitar</a:t>
            </a:r>
            <a:r>
              <a:rPr lang="en-GB" sz="1500" kern="1200" dirty="0">
                <a:solidFill>
                  <a:prstClr val="black"/>
                </a:solidFill>
                <a:latin typeface="Arial" panose="020B0604020202020204" pitchFamily="34" charset="0"/>
                <a:cs typeface="Arial" panose="020B0604020202020204" pitchFamily="34" charset="0"/>
              </a:rPr>
              <a:t> </a:t>
            </a:r>
            <a:r>
              <a:rPr lang="en-GB" sz="1500" kern="1200" dirty="0" err="1">
                <a:solidFill>
                  <a:prstClr val="black"/>
                </a:solidFill>
                <a:latin typeface="Arial" panose="020B0604020202020204" pitchFamily="34" charset="0"/>
                <a:cs typeface="Arial" panose="020B0604020202020204" pitchFamily="34" charset="0"/>
              </a:rPr>
              <a:t>abusos</a:t>
            </a:r>
            <a:r>
              <a:rPr lang="en-GB" sz="1500" kern="1200" dirty="0">
                <a:solidFill>
                  <a:prstClr val="black"/>
                </a:solidFill>
                <a:latin typeface="Arial" panose="020B0604020202020204" pitchFamily="34" charset="0"/>
                <a:cs typeface="Arial" panose="020B0604020202020204" pitchFamily="34" charset="0"/>
              </a:rPr>
              <a:t> (</a:t>
            </a:r>
            <a:r>
              <a:rPr lang="en-GB" sz="1500" kern="1200" dirty="0" err="1">
                <a:solidFill>
                  <a:prstClr val="black"/>
                </a:solidFill>
                <a:latin typeface="Arial" panose="020B0604020202020204" pitchFamily="34" charset="0"/>
                <a:cs typeface="Arial" panose="020B0604020202020204" pitchFamily="34" charset="0"/>
              </a:rPr>
              <a:t>vulneración</a:t>
            </a:r>
            <a:r>
              <a:rPr lang="en-GB" sz="1500" kern="1200" dirty="0">
                <a:solidFill>
                  <a:prstClr val="black"/>
                </a:solidFill>
                <a:latin typeface="Arial" panose="020B0604020202020204" pitchFamily="34" charset="0"/>
                <a:cs typeface="Arial" panose="020B0604020202020204" pitchFamily="34" charset="0"/>
              </a:rPr>
              <a:t> de la </a:t>
            </a:r>
            <a:r>
              <a:rPr lang="en-GB" sz="1500" kern="1200" dirty="0" err="1">
                <a:solidFill>
                  <a:prstClr val="black"/>
                </a:solidFill>
                <a:latin typeface="Arial" panose="020B0604020202020204" pitchFamily="34" charset="0"/>
                <a:cs typeface="Arial" panose="020B0604020202020204" pitchFamily="34" charset="0"/>
              </a:rPr>
              <a:t>libertad</a:t>
            </a:r>
            <a:r>
              <a:rPr lang="en-GB" sz="1500" kern="1200" dirty="0">
                <a:solidFill>
                  <a:prstClr val="black"/>
                </a:solidFill>
                <a:latin typeface="Arial" panose="020B0604020202020204" pitchFamily="34" charset="0"/>
                <a:cs typeface="Arial" panose="020B0604020202020204" pitchFamily="34" charset="0"/>
              </a:rPr>
              <a:t> de </a:t>
            </a:r>
            <a:r>
              <a:rPr lang="en-GB" sz="1500" kern="1200" dirty="0" err="1">
                <a:solidFill>
                  <a:prstClr val="black"/>
                </a:solidFill>
                <a:latin typeface="Arial" panose="020B0604020202020204" pitchFamily="34" charset="0"/>
                <a:cs typeface="Arial" panose="020B0604020202020204" pitchFamily="34" charset="0"/>
              </a:rPr>
              <a:t>empresa</a:t>
            </a:r>
            <a:r>
              <a:rPr lang="en-GB" sz="1500" kern="1200" dirty="0">
                <a:solidFill>
                  <a:prstClr val="black"/>
                </a:solidFill>
                <a:latin typeface="Arial" panose="020B0604020202020204" pitchFamily="34" charset="0"/>
                <a:cs typeface="Arial" panose="020B0604020202020204" pitchFamily="34" charset="0"/>
              </a:rPr>
              <a:t> art. 38 CE y 16 Carta Social de </a:t>
            </a:r>
            <a:r>
              <a:rPr lang="en-GB" sz="1500" kern="1200" dirty="0" err="1">
                <a:solidFill>
                  <a:prstClr val="black"/>
                </a:solidFill>
                <a:latin typeface="Arial" panose="020B0604020202020204" pitchFamily="34" charset="0"/>
                <a:cs typeface="Arial" panose="020B0604020202020204" pitchFamily="34" charset="0"/>
              </a:rPr>
              <a:t>Derechos</a:t>
            </a:r>
            <a:r>
              <a:rPr lang="en-GB" sz="1500" kern="1200" dirty="0">
                <a:solidFill>
                  <a:prstClr val="black"/>
                </a:solidFill>
                <a:latin typeface="Arial" panose="020B0604020202020204" pitchFamily="34" charset="0"/>
                <a:cs typeface="Arial" panose="020B0604020202020204" pitchFamily="34" charset="0"/>
              </a:rPr>
              <a:t> </a:t>
            </a:r>
            <a:r>
              <a:rPr lang="en-GB" sz="1500" kern="1200" dirty="0" err="1">
                <a:solidFill>
                  <a:prstClr val="black"/>
                </a:solidFill>
                <a:latin typeface="Arial" panose="020B0604020202020204" pitchFamily="34" charset="0"/>
                <a:cs typeface="Arial" panose="020B0604020202020204" pitchFamily="34" charset="0"/>
              </a:rPr>
              <a:t>Fundamentales</a:t>
            </a:r>
            <a:r>
              <a:rPr lang="en-GB" sz="1500" kern="1200" dirty="0">
                <a:solidFill>
                  <a:prstClr val="black"/>
                </a:solidFill>
                <a:latin typeface="Arial" panose="020B0604020202020204" pitchFamily="34" charset="0"/>
                <a:cs typeface="Arial" panose="020B0604020202020204" pitchFamily="34" charset="0"/>
              </a:rPr>
              <a:t> de la </a:t>
            </a:r>
            <a:r>
              <a:rPr lang="en-GB" sz="1500" kern="1200" dirty="0" err="1">
                <a:solidFill>
                  <a:prstClr val="black"/>
                </a:solidFill>
                <a:latin typeface="Arial" panose="020B0604020202020204" pitchFamily="34" charset="0"/>
                <a:cs typeface="Arial" panose="020B0604020202020204" pitchFamily="34" charset="0"/>
              </a:rPr>
              <a:t>UE</a:t>
            </a:r>
            <a:r>
              <a:rPr lang="en-GB" sz="1500" kern="1200" dirty="0" smtClean="0">
                <a:solidFill>
                  <a:prstClr val="black"/>
                </a:solidFill>
                <a:latin typeface="Arial" panose="020B0604020202020204" pitchFamily="34" charset="0"/>
                <a:cs typeface="Arial" panose="020B0604020202020204" pitchFamily="34" charset="0"/>
              </a:rPr>
              <a:t>).</a:t>
            </a:r>
            <a:endParaRPr lang="en-GB" sz="1500" kern="1200" dirty="0">
              <a:solidFill>
                <a:prstClr val="black"/>
              </a:solidFill>
              <a:latin typeface="Arial" panose="020B0604020202020204" pitchFamily="34" charset="0"/>
              <a:ea typeface="+mn-ea"/>
              <a:cs typeface="Arial" panose="020B0604020202020204" pitchFamily="34" charset="0"/>
            </a:endParaRPr>
          </a:p>
        </p:txBody>
      </p:sp>
      <p:pic>
        <p:nvPicPr>
          <p:cNvPr id="4" name="Imagen 3"/>
          <p:cNvPicPr>
            <a:picLocks noChangeAspect="1"/>
          </p:cNvPicPr>
          <p:nvPr/>
        </p:nvPicPr>
        <p:blipFill>
          <a:blip r:embed="rId6"/>
          <a:stretch>
            <a:fillRect/>
          </a:stretch>
        </p:blipFill>
        <p:spPr>
          <a:xfrm>
            <a:off x="907969" y="2477119"/>
            <a:ext cx="368481" cy="604447"/>
          </a:xfrm>
          <a:prstGeom prst="rect">
            <a:avLst/>
          </a:prstGeom>
        </p:spPr>
      </p:pic>
      <p:pic>
        <p:nvPicPr>
          <p:cNvPr id="32" name="Imagen 31"/>
          <p:cNvPicPr>
            <a:picLocks noChangeAspect="1"/>
          </p:cNvPicPr>
          <p:nvPr/>
        </p:nvPicPr>
        <p:blipFill>
          <a:blip r:embed="rId5"/>
          <a:stretch>
            <a:fillRect/>
          </a:stretch>
        </p:blipFill>
        <p:spPr>
          <a:xfrm>
            <a:off x="907651" y="3359888"/>
            <a:ext cx="368799" cy="605713"/>
          </a:xfrm>
          <a:prstGeom prst="rect">
            <a:avLst/>
          </a:prstGeom>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36"/>
        <p:cNvGrpSpPr/>
        <p:nvPr/>
      </p:nvGrpSpPr>
      <p:grpSpPr>
        <a:xfrm>
          <a:off x="0" y="0"/>
          <a:ext cx="0" cy="0"/>
          <a:chOff x="0" y="0"/>
          <a:chExt cx="0" cy="0"/>
        </a:xfrm>
      </p:grpSpPr>
      <p:pic>
        <p:nvPicPr>
          <p:cNvPr id="6" name="Imagen 5"/>
          <p:cNvPicPr>
            <a:picLocks noChangeAspect="1"/>
          </p:cNvPicPr>
          <p:nvPr/>
        </p:nvPicPr>
        <p:blipFill rotWithShape="1">
          <a:blip r:embed="rId3"/>
          <a:srcRect l="10634"/>
          <a:stretch/>
        </p:blipFill>
        <p:spPr>
          <a:xfrm>
            <a:off x="7713961" y="0"/>
            <a:ext cx="1430039" cy="5143500"/>
          </a:xfrm>
          <a:prstGeom prst="rect">
            <a:avLst/>
          </a:prstGeom>
        </p:spPr>
      </p:pic>
      <p:grpSp>
        <p:nvGrpSpPr>
          <p:cNvPr id="237" name="Google Shape;237;p32"/>
          <p:cNvGrpSpPr/>
          <p:nvPr/>
        </p:nvGrpSpPr>
        <p:grpSpPr>
          <a:xfrm>
            <a:off x="324138" y="212338"/>
            <a:ext cx="7149191" cy="578925"/>
            <a:chOff x="241250" y="209900"/>
            <a:chExt cx="7149191" cy="578925"/>
          </a:xfrm>
        </p:grpSpPr>
        <p:pic>
          <p:nvPicPr>
            <p:cNvPr id="238" name="Google Shape;238;p32"/>
            <p:cNvPicPr preferRelativeResize="0"/>
            <p:nvPr/>
          </p:nvPicPr>
          <p:blipFill>
            <a:blip r:embed="rId4">
              <a:alphaModFix/>
            </a:blip>
            <a:stretch>
              <a:fillRect/>
            </a:stretch>
          </p:blipFill>
          <p:spPr>
            <a:xfrm>
              <a:off x="241250" y="209900"/>
              <a:ext cx="1535826" cy="578925"/>
            </a:xfrm>
            <a:prstGeom prst="rect">
              <a:avLst/>
            </a:prstGeom>
            <a:noFill/>
            <a:ln>
              <a:noFill/>
            </a:ln>
          </p:spPr>
        </p:pic>
        <p:cxnSp>
          <p:nvCxnSpPr>
            <p:cNvPr id="239" name="Google Shape;239;p32"/>
            <p:cNvCxnSpPr/>
            <p:nvPr/>
          </p:nvCxnSpPr>
          <p:spPr>
            <a:xfrm flipV="1">
              <a:off x="1821375" y="726332"/>
              <a:ext cx="5569066" cy="4993"/>
            </a:xfrm>
            <a:prstGeom prst="straightConnector1">
              <a:avLst/>
            </a:prstGeom>
            <a:noFill/>
            <a:ln w="28575" cap="flat" cmpd="sng">
              <a:solidFill>
                <a:srgbClr val="C31230"/>
              </a:solidFill>
              <a:prstDash val="solid"/>
              <a:round/>
              <a:headEnd type="none" w="med" len="med"/>
              <a:tailEnd type="none" w="med" len="med"/>
            </a:ln>
          </p:spPr>
        </p:cxnSp>
      </p:grpSp>
      <p:sp>
        <p:nvSpPr>
          <p:cNvPr id="240" name="Google Shape;240;p32"/>
          <p:cNvSpPr txBox="1"/>
          <p:nvPr/>
        </p:nvSpPr>
        <p:spPr>
          <a:xfrm>
            <a:off x="990027" y="852103"/>
            <a:ext cx="6476427" cy="861744"/>
          </a:xfrm>
          <a:prstGeom prst="rect">
            <a:avLst/>
          </a:prstGeom>
          <a:noFill/>
          <a:ln>
            <a:noFill/>
          </a:ln>
        </p:spPr>
        <p:txBody>
          <a:bodyPr spcFirstLastPara="1" wrap="square" lIns="91425" tIns="91425" rIns="91425" bIns="91425" anchor="t" anchorCtr="0">
            <a:spAutoFit/>
          </a:bodyPr>
          <a:lstStyle/>
          <a:p>
            <a:pPr lvl="0"/>
            <a:r>
              <a:rPr lang="es-ES" sz="2200" b="1" dirty="0" smtClean="0">
                <a:solidFill>
                  <a:srgbClr val="C31230"/>
                </a:solidFill>
              </a:rPr>
              <a:t>Reforma procesal laboral (</a:t>
            </a:r>
            <a:r>
              <a:rPr lang="es-ES" sz="2200" b="1" dirty="0" err="1" smtClean="0">
                <a:solidFill>
                  <a:srgbClr val="C31230"/>
                </a:solidFill>
              </a:rPr>
              <a:t>RDL</a:t>
            </a:r>
            <a:r>
              <a:rPr lang="es-ES" sz="2200" b="1" dirty="0" smtClean="0">
                <a:solidFill>
                  <a:srgbClr val="C31230"/>
                </a:solidFill>
              </a:rPr>
              <a:t> 6/2023) y transmisión de empresa</a:t>
            </a:r>
            <a:endParaRPr sz="2200" b="1" dirty="0">
              <a:solidFill>
                <a:srgbClr val="C31230"/>
              </a:solidFill>
            </a:endParaRPr>
          </a:p>
        </p:txBody>
      </p:sp>
      <p:pic>
        <p:nvPicPr>
          <p:cNvPr id="3" name="Imagen 2"/>
          <p:cNvPicPr>
            <a:picLocks noChangeAspect="1"/>
          </p:cNvPicPr>
          <p:nvPr/>
        </p:nvPicPr>
        <p:blipFill>
          <a:blip r:embed="rId5"/>
          <a:stretch>
            <a:fillRect/>
          </a:stretch>
        </p:blipFill>
        <p:spPr>
          <a:xfrm>
            <a:off x="1092051" y="1713847"/>
            <a:ext cx="1639385" cy="1088292"/>
          </a:xfrm>
          <a:prstGeom prst="rect">
            <a:avLst/>
          </a:prstGeom>
        </p:spPr>
      </p:pic>
      <p:sp>
        <p:nvSpPr>
          <p:cNvPr id="5" name="CuadroTexto 4">
            <a:hlinkClick r:id="rId6"/>
          </p:cNvPr>
          <p:cNvSpPr txBox="1"/>
          <p:nvPr/>
        </p:nvSpPr>
        <p:spPr>
          <a:xfrm>
            <a:off x="1072555" y="2830639"/>
            <a:ext cx="1749388" cy="2123658"/>
          </a:xfrm>
          <a:prstGeom prst="rect">
            <a:avLst/>
          </a:prstGeom>
          <a:noFill/>
        </p:spPr>
        <p:txBody>
          <a:bodyPr wrap="square" rtlCol="0">
            <a:spAutoFit/>
          </a:bodyPr>
          <a:lstStyle/>
          <a:p>
            <a:r>
              <a:rPr lang="es-ES" sz="1200" cap="all" dirty="0">
                <a:hlinkClick r:id="rId6"/>
              </a:rPr>
              <a:t>EL </a:t>
            </a:r>
            <a:r>
              <a:rPr lang="es-ES" sz="1200" cap="all" dirty="0" err="1">
                <a:hlinkClick r:id="rId6"/>
              </a:rPr>
              <a:t>RDL</a:t>
            </a:r>
            <a:r>
              <a:rPr lang="es-ES" sz="1200" cap="all" dirty="0">
                <a:hlinkClick r:id="rId6"/>
              </a:rPr>
              <a:t> 6/2023 PERMITE LA ACUMULACIÓN DE PLEITOS DE DESPIDO “ENTRE SÍ”: RETORNO DE UNA HERRAMIENTA DE UTILIDAD EN LOS PLEITOS DE SUBROGACIÓN</a:t>
            </a:r>
            <a:endParaRPr lang="es-ES" sz="1200" cap="all" dirty="0"/>
          </a:p>
          <a:p>
            <a:endParaRPr lang="es-ES" sz="1200" dirty="0"/>
          </a:p>
        </p:txBody>
      </p:sp>
      <p:pic>
        <p:nvPicPr>
          <p:cNvPr id="7" name="Imagen 6"/>
          <p:cNvPicPr>
            <a:picLocks noChangeAspect="1"/>
          </p:cNvPicPr>
          <p:nvPr/>
        </p:nvPicPr>
        <p:blipFill>
          <a:blip r:embed="rId7"/>
          <a:stretch>
            <a:fillRect/>
          </a:stretch>
        </p:blipFill>
        <p:spPr>
          <a:xfrm>
            <a:off x="3283713" y="1713847"/>
            <a:ext cx="1645798" cy="1089472"/>
          </a:xfrm>
          <a:prstGeom prst="rect">
            <a:avLst/>
          </a:prstGeom>
        </p:spPr>
      </p:pic>
      <p:sp>
        <p:nvSpPr>
          <p:cNvPr id="8" name="CuadroTexto 7"/>
          <p:cNvSpPr txBox="1"/>
          <p:nvPr/>
        </p:nvSpPr>
        <p:spPr>
          <a:xfrm>
            <a:off x="3223822" y="2848004"/>
            <a:ext cx="1705688" cy="1200329"/>
          </a:xfrm>
          <a:prstGeom prst="rect">
            <a:avLst/>
          </a:prstGeom>
          <a:noFill/>
        </p:spPr>
        <p:txBody>
          <a:bodyPr wrap="square" rtlCol="0">
            <a:spAutoFit/>
          </a:bodyPr>
          <a:lstStyle/>
          <a:p>
            <a:r>
              <a:rPr lang="es-ES" sz="1200" dirty="0">
                <a:hlinkClick r:id="rId8"/>
              </a:rPr>
              <a:t>EL NUEVO PROCEDIMIENTO “SEÑUELO” (ARTÍCULO 86 BIS </a:t>
            </a:r>
            <a:r>
              <a:rPr lang="es-ES" sz="1200" dirty="0" err="1">
                <a:hlinkClick r:id="rId8"/>
              </a:rPr>
              <a:t>LRJS</a:t>
            </a:r>
            <a:r>
              <a:rPr lang="es-ES" sz="1200" dirty="0">
                <a:hlinkClick r:id="rId8"/>
              </a:rPr>
              <a:t> INTRODUCIDO POR EL </a:t>
            </a:r>
            <a:r>
              <a:rPr lang="es-ES" sz="1200" dirty="0" err="1">
                <a:hlinkClick r:id="rId8"/>
              </a:rPr>
              <a:t>RDL</a:t>
            </a:r>
            <a:r>
              <a:rPr lang="es-ES" sz="1200" dirty="0">
                <a:hlinkClick r:id="rId8"/>
              </a:rPr>
              <a:t> 6/2023)</a:t>
            </a:r>
            <a:endParaRPr lang="es-ES" sz="1200" dirty="0"/>
          </a:p>
        </p:txBody>
      </p:sp>
      <p:pic>
        <p:nvPicPr>
          <p:cNvPr id="9" name="Imagen 8"/>
          <p:cNvPicPr>
            <a:picLocks noChangeAspect="1"/>
          </p:cNvPicPr>
          <p:nvPr/>
        </p:nvPicPr>
        <p:blipFill>
          <a:blip r:embed="rId9"/>
          <a:stretch>
            <a:fillRect/>
          </a:stretch>
        </p:blipFill>
        <p:spPr>
          <a:xfrm>
            <a:off x="5362008" y="1715142"/>
            <a:ext cx="1628203" cy="1086997"/>
          </a:xfrm>
          <a:prstGeom prst="rect">
            <a:avLst/>
          </a:prstGeom>
        </p:spPr>
      </p:pic>
      <p:sp>
        <p:nvSpPr>
          <p:cNvPr id="10" name="CuadroTexto 9"/>
          <p:cNvSpPr txBox="1"/>
          <p:nvPr/>
        </p:nvSpPr>
        <p:spPr>
          <a:xfrm>
            <a:off x="5276387" y="2848004"/>
            <a:ext cx="1980693" cy="2092881"/>
          </a:xfrm>
          <a:prstGeom prst="rect">
            <a:avLst/>
          </a:prstGeom>
          <a:noFill/>
        </p:spPr>
        <p:txBody>
          <a:bodyPr wrap="square" rtlCol="0">
            <a:spAutoFit/>
          </a:bodyPr>
          <a:lstStyle/>
          <a:p>
            <a:r>
              <a:rPr lang="es-ES" sz="1000" dirty="0">
                <a:hlinkClick r:id="rId10"/>
              </a:rPr>
              <a:t>LA TRAMITACIÓN PREFERENTE DE LAS BAJAS POR DESPIDO (NUEVO 103.4 </a:t>
            </a:r>
            <a:r>
              <a:rPr lang="es-ES" sz="1000" dirty="0" err="1">
                <a:hlinkClick r:id="rId10"/>
              </a:rPr>
              <a:t>LRJS</a:t>
            </a:r>
            <a:r>
              <a:rPr lang="es-ES" sz="1000" dirty="0">
                <a:hlinkClick r:id="rId10"/>
              </a:rPr>
              <a:t>): UNA “NUEVA CARTA EN LA BARAJA” PARA QUE LOS TRABAJADORES TRAMITEN CON PREFERENCIA LA BAJA “POR DESPIDO” MIENTRAS CEDENTE Y CESIONARIO DISCUTEN SOBRE LA EXISTENCIA DE SUCESIÓN DE EMPRESA</a:t>
            </a:r>
            <a:endParaRPr lang="es-ES" sz="1000" dirty="0"/>
          </a:p>
        </p:txBody>
      </p:sp>
      <p:pic>
        <p:nvPicPr>
          <p:cNvPr id="4" name="Imagen 3"/>
          <p:cNvPicPr>
            <a:picLocks noChangeAspect="1"/>
          </p:cNvPicPr>
          <p:nvPr/>
        </p:nvPicPr>
        <p:blipFill>
          <a:blip r:embed="rId11"/>
          <a:stretch>
            <a:fillRect/>
          </a:stretch>
        </p:blipFill>
        <p:spPr>
          <a:xfrm>
            <a:off x="86117" y="791263"/>
            <a:ext cx="903358" cy="1037189"/>
          </a:xfrm>
          <a:prstGeom prst="rect">
            <a:avLst/>
          </a:prstGeom>
        </p:spPr>
      </p:pic>
      <p:sp>
        <p:nvSpPr>
          <p:cNvPr id="11" name="Rectángulo 10"/>
          <p:cNvSpPr/>
          <p:nvPr/>
        </p:nvSpPr>
        <p:spPr>
          <a:xfrm>
            <a:off x="177625" y="4786996"/>
            <a:ext cx="4511171" cy="307777"/>
          </a:xfrm>
          <a:prstGeom prst="rect">
            <a:avLst/>
          </a:prstGeom>
        </p:spPr>
        <p:txBody>
          <a:bodyPr wrap="none">
            <a:spAutoFit/>
          </a:bodyPr>
          <a:lstStyle/>
          <a:p>
            <a:r>
              <a:rPr lang="es-ES" dirty="0">
                <a:solidFill>
                  <a:srgbClr val="FF0000"/>
                </a:solidFill>
                <a:hlinkClick r:id="rId12"/>
              </a:rPr>
              <a:t>Web del pintor y grabador J. L. MUÑOZ (jlmunoz.com)</a:t>
            </a:r>
            <a:endParaRPr lang="es-ES" dirty="0">
              <a:solidFill>
                <a:srgbClr val="FF0000"/>
              </a:solidFill>
            </a:endParaRPr>
          </a:p>
        </p:txBody>
      </p:sp>
    </p:spTree>
    <p:extLst>
      <p:ext uri="{BB962C8B-B14F-4D97-AF65-F5344CB8AC3E}">
        <p14:creationId xmlns:p14="http://schemas.microsoft.com/office/powerpoint/2010/main" val="184898574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C31230"/>
        </a:solidFill>
        <a:effectLst/>
      </p:bgPr>
    </p:bg>
    <p:spTree>
      <p:nvGrpSpPr>
        <p:cNvPr id="1" name="Shape 317"/>
        <p:cNvGrpSpPr/>
        <p:nvPr/>
      </p:nvGrpSpPr>
      <p:grpSpPr>
        <a:xfrm>
          <a:off x="0" y="0"/>
          <a:ext cx="0" cy="0"/>
          <a:chOff x="0" y="0"/>
          <a:chExt cx="0" cy="0"/>
        </a:xfrm>
      </p:grpSpPr>
      <p:pic>
        <p:nvPicPr>
          <p:cNvPr id="318" name="Google Shape;318;p35"/>
          <p:cNvPicPr preferRelativeResize="0"/>
          <p:nvPr/>
        </p:nvPicPr>
        <p:blipFill>
          <a:blip r:embed="rId3">
            <a:alphaModFix/>
          </a:blip>
          <a:stretch>
            <a:fillRect/>
          </a:stretch>
        </p:blipFill>
        <p:spPr>
          <a:xfrm>
            <a:off x="4617904" y="617404"/>
            <a:ext cx="4526100" cy="4526100"/>
          </a:xfrm>
          <a:prstGeom prst="rect">
            <a:avLst/>
          </a:prstGeom>
          <a:noFill/>
          <a:ln>
            <a:noFill/>
          </a:ln>
        </p:spPr>
      </p:pic>
      <p:pic>
        <p:nvPicPr>
          <p:cNvPr id="319" name="Google Shape;319;p35"/>
          <p:cNvPicPr preferRelativeResize="0"/>
          <p:nvPr/>
        </p:nvPicPr>
        <p:blipFill>
          <a:blip r:embed="rId4">
            <a:alphaModFix/>
          </a:blip>
          <a:stretch>
            <a:fillRect/>
          </a:stretch>
        </p:blipFill>
        <p:spPr>
          <a:xfrm>
            <a:off x="888175" y="2128900"/>
            <a:ext cx="2349650" cy="885700"/>
          </a:xfrm>
          <a:prstGeom prst="rect">
            <a:avLst/>
          </a:prstGeom>
          <a:noFill/>
          <a:ln>
            <a:noFill/>
          </a:ln>
        </p:spPr>
      </p:pic>
      <p:cxnSp>
        <p:nvCxnSpPr>
          <p:cNvPr id="320" name="Google Shape;320;p35"/>
          <p:cNvCxnSpPr/>
          <p:nvPr/>
        </p:nvCxnSpPr>
        <p:spPr>
          <a:xfrm>
            <a:off x="4572000" y="1502850"/>
            <a:ext cx="0" cy="2137800"/>
          </a:xfrm>
          <a:prstGeom prst="straightConnector1">
            <a:avLst/>
          </a:prstGeom>
          <a:noFill/>
          <a:ln w="9525" cap="flat" cmpd="sng">
            <a:solidFill>
              <a:schemeClr val="lt1"/>
            </a:solidFill>
            <a:prstDash val="solid"/>
            <a:round/>
            <a:headEnd type="none" w="med" len="med"/>
            <a:tailEnd type="none" w="med" len="med"/>
          </a:ln>
        </p:spPr>
      </p:cxnSp>
      <p:sp>
        <p:nvSpPr>
          <p:cNvPr id="321" name="Google Shape;321;p35"/>
          <p:cNvSpPr txBox="1"/>
          <p:nvPr/>
        </p:nvSpPr>
        <p:spPr>
          <a:xfrm>
            <a:off x="5195250" y="2233200"/>
            <a:ext cx="3371400" cy="677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s" sz="3200" b="1" dirty="0" smtClean="0">
                <a:solidFill>
                  <a:schemeClr val="lt1"/>
                </a:solidFill>
              </a:rPr>
              <a:t>Moltes Gràcies!</a:t>
            </a:r>
            <a:endParaRPr sz="3200" b="1" dirty="0">
              <a:solidFill>
                <a:schemeClr val="lt1"/>
              </a:solidFill>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4b8e92eb-6d80-4cc5-baec-fcc391935f90" xsi:nil="true"/>
    <lcf76f155ced4ddcb4097134ff3c332f xmlns="aeac9c10-2936-4f4c-95f7-f149911955f2">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098576C852CA0C4895B9BAB0C38EC32C" ma:contentTypeVersion="12" ma:contentTypeDescription="Create a new document." ma:contentTypeScope="" ma:versionID="088872bdc92c635e9d458a622712e8b6">
  <xsd:schema xmlns:xsd="http://www.w3.org/2001/XMLSchema" xmlns:xs="http://www.w3.org/2001/XMLSchema" xmlns:p="http://schemas.microsoft.com/office/2006/metadata/properties" xmlns:ns2="aeac9c10-2936-4f4c-95f7-f149911955f2" xmlns:ns3="4b8e92eb-6d80-4cc5-baec-fcc391935f90" targetNamespace="http://schemas.microsoft.com/office/2006/metadata/properties" ma:root="true" ma:fieldsID="315abe9ad29122a8b4fa8cb678deeab6" ns2:_="" ns3:_="">
    <xsd:import namespace="aeac9c10-2936-4f4c-95f7-f149911955f2"/>
    <xsd:import namespace="4b8e92eb-6d80-4cc5-baec-fcc391935f90"/>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Location"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eac9c10-2936-4f4c-95f7-f149911955f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a6c7f81b-904d-4d39-99f2-a9dddc918db0"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Location" ma:index="18" nillable="true" ma:displayName="Location" ma:indexed="true" ma:internalName="MediaServiceLocation" ma:readOnly="true">
      <xsd:simpleType>
        <xsd:restriction base="dms:Text"/>
      </xsd:simpleType>
    </xsd:element>
    <xsd:element name="MediaServiceObjectDetectorVersions" ma:index="19" nillable="true" ma:displayName="MediaServiceObjectDetectorVersions" ma:description=""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b8e92eb-6d80-4cc5-baec-fcc391935f90"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6f1680b9-1268-42c5-bcf1-b0bd931e1620}" ma:internalName="TaxCatchAll" ma:showField="CatchAllData" ma:web="4b8e92eb-6d80-4cc5-baec-fcc391935f9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6A098E4-BF44-4085-90A5-AC14052729ED}">
  <ds:schemaRefs>
    <ds:schemaRef ds:uri="http://schemas.microsoft.com/sharepoint/v3/contenttype/forms"/>
  </ds:schemaRefs>
</ds:datastoreItem>
</file>

<file path=customXml/itemProps2.xml><?xml version="1.0" encoding="utf-8"?>
<ds:datastoreItem xmlns:ds="http://schemas.openxmlformats.org/officeDocument/2006/customXml" ds:itemID="{EC42D2F3-4CC4-4DF4-8C9F-A445C583B1B0}">
  <ds:schemaRefs>
    <ds:schemaRef ds:uri="http://purl.org/dc/terms/"/>
    <ds:schemaRef ds:uri="aeac9c10-2936-4f4c-95f7-f149911955f2"/>
    <ds:schemaRef ds:uri="http://schemas.microsoft.com/office/2006/documentManagement/types"/>
    <ds:schemaRef ds:uri="http://schemas.microsoft.com/office/infopath/2007/PartnerControls"/>
    <ds:schemaRef ds:uri="http://purl.org/dc/elements/1.1/"/>
    <ds:schemaRef ds:uri="http://schemas.microsoft.com/office/2006/metadata/properties"/>
    <ds:schemaRef ds:uri="http://schemas.openxmlformats.org/package/2006/metadata/core-properties"/>
    <ds:schemaRef ds:uri="4b8e92eb-6d80-4cc5-baec-fcc391935f90"/>
    <ds:schemaRef ds:uri="http://www.w3.org/XML/1998/namespace"/>
    <ds:schemaRef ds:uri="http://purl.org/dc/dcmitype/"/>
  </ds:schemaRefs>
</ds:datastoreItem>
</file>

<file path=customXml/itemProps3.xml><?xml version="1.0" encoding="utf-8"?>
<ds:datastoreItem xmlns:ds="http://schemas.openxmlformats.org/officeDocument/2006/customXml" ds:itemID="{EE35B122-582B-428A-A4CA-010BCD94C63C}">
  <ds:schemaRefs>
    <ds:schemaRef ds:uri="4b8e92eb-6d80-4cc5-baec-fcc391935f90"/>
    <ds:schemaRef ds:uri="aeac9c10-2936-4f4c-95f7-f149911955f2"/>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559</TotalTime>
  <Words>2716</Words>
  <Application>Microsoft Office PowerPoint</Application>
  <PresentationFormat>Presentación en pantalla (16:9)</PresentationFormat>
  <Paragraphs>126</Paragraphs>
  <Slides>25</Slides>
  <Notes>25</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25</vt:i4>
      </vt:variant>
    </vt:vector>
  </HeadingPairs>
  <TitlesOfParts>
    <vt:vector size="30" baseType="lpstr">
      <vt:lpstr>Arial</vt:lpstr>
      <vt:lpstr>Arial Narrow</vt:lpstr>
      <vt:lpstr>Times New Roman</vt:lpstr>
      <vt:lpstr>Wingdings</vt:lpstr>
      <vt:lpstr>Simple Light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Marta Suárez Bardella</dc:creator>
  <cp:lastModifiedBy>MARTINEZ SALDAÑA, David</cp:lastModifiedBy>
  <cp:revision>57</cp:revision>
  <cp:lastPrinted>2024-04-24T07:31:22Z</cp:lastPrinted>
  <dcterms:modified xsi:type="dcterms:W3CDTF">2024-04-28T17:34:24Z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0x010100098576C852CA0C4895B9BAB0C38EC32C</vt:lpwstr>
  </property>
  <property fmtid="{D5CDD505-2E9C-101B-9397-08002B2CF9AE}" pid="3" name="MediaServiceImageTags">
    <vt:lpwstr/>
  </property>
</Properties>
</file>